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744" r:id="rId1"/>
  </p:sldMasterIdLst>
  <p:notesMasterIdLst>
    <p:notesMasterId r:id="rId33"/>
  </p:notesMasterIdLst>
  <p:handoutMasterIdLst>
    <p:handoutMasterId r:id="rId34"/>
  </p:handoutMasterIdLst>
  <p:sldIdLst>
    <p:sldId id="303" r:id="rId2"/>
    <p:sldId id="378" r:id="rId3"/>
    <p:sldId id="374" r:id="rId4"/>
    <p:sldId id="365" r:id="rId5"/>
    <p:sldId id="385" r:id="rId6"/>
    <p:sldId id="367" r:id="rId7"/>
    <p:sldId id="368" r:id="rId8"/>
    <p:sldId id="375" r:id="rId9"/>
    <p:sldId id="371" r:id="rId10"/>
    <p:sldId id="372" r:id="rId11"/>
    <p:sldId id="376" r:id="rId12"/>
    <p:sldId id="369" r:id="rId13"/>
    <p:sldId id="370" r:id="rId14"/>
    <p:sldId id="379" r:id="rId15"/>
    <p:sldId id="386" r:id="rId16"/>
    <p:sldId id="349" r:id="rId17"/>
    <p:sldId id="352" r:id="rId18"/>
    <p:sldId id="380" r:id="rId19"/>
    <p:sldId id="363" r:id="rId20"/>
    <p:sldId id="354" r:id="rId21"/>
    <p:sldId id="355" r:id="rId22"/>
    <p:sldId id="358" r:id="rId23"/>
    <p:sldId id="351" r:id="rId24"/>
    <p:sldId id="387" r:id="rId25"/>
    <p:sldId id="356" r:id="rId26"/>
    <p:sldId id="360" r:id="rId27"/>
    <p:sldId id="353" r:id="rId28"/>
    <p:sldId id="373" r:id="rId29"/>
    <p:sldId id="377" r:id="rId30"/>
    <p:sldId id="350" r:id="rId31"/>
    <p:sldId id="357" r:id="rId32"/>
  </p:sldIdLst>
  <p:sldSz cx="9144000" cy="6858000" type="screen4x3"/>
  <p:notesSz cx="6794500" cy="99314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Futura XBlkCn BT" charset="0"/>
        <a:ea typeface="ＭＳ Ｐゴシック" charset="0"/>
        <a:cs typeface="ＭＳ Ｐゴシック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Futura XBlkCn BT" charset="0"/>
        <a:ea typeface="ＭＳ Ｐゴシック" charset="0"/>
        <a:cs typeface="ＭＳ Ｐゴシック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Futura XBlkCn BT" charset="0"/>
        <a:ea typeface="ＭＳ Ｐゴシック" charset="0"/>
        <a:cs typeface="ＭＳ Ｐゴシック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Futura XBlkCn BT" charset="0"/>
        <a:ea typeface="ＭＳ Ｐゴシック" charset="0"/>
        <a:cs typeface="ＭＳ Ｐゴシック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Futura XBlkCn BT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sz="2000" kern="1200">
        <a:solidFill>
          <a:schemeClr val="tx1"/>
        </a:solidFill>
        <a:latin typeface="Futura XBlkCn BT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sz="2000" kern="1200">
        <a:solidFill>
          <a:schemeClr val="tx1"/>
        </a:solidFill>
        <a:latin typeface="Futura XBlkCn BT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sz="2000" kern="1200">
        <a:solidFill>
          <a:schemeClr val="tx1"/>
        </a:solidFill>
        <a:latin typeface="Futura XBlkCn BT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sz="2000" kern="1200">
        <a:solidFill>
          <a:schemeClr val="tx1"/>
        </a:solidFill>
        <a:latin typeface="Futura XBlkCn BT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DDDDDD"/>
    <a:srgbClr val="669900"/>
    <a:srgbClr val="FF0099"/>
    <a:srgbClr val="FF3399"/>
    <a:srgbClr val="FF33CC"/>
    <a:srgbClr val="3333CC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784" y="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54" y="181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notesMaster" Target="notesMasters/notesMaster1.xml"/><Relationship Id="rId34" Type="http://schemas.openxmlformats.org/officeDocument/2006/relationships/handoutMaster" Target="handoutMasters/handoutMaster1.xml"/><Relationship Id="rId35" Type="http://schemas.openxmlformats.org/officeDocument/2006/relationships/printerSettings" Target="printerSettings/printerSettings1.bin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viewProps" Target="viewProps.xml"/><Relationship Id="rId38" Type="http://schemas.openxmlformats.org/officeDocument/2006/relationships/theme" Target="theme/theme1.xml"/><Relationship Id="rId3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91" tIns="47746" rIns="95491" bIns="47746" numCol="1" anchor="t" anchorCtr="0" compatLnSpc="1">
            <a:prstTxWarp prst="textNoShape">
              <a:avLst/>
            </a:prstTxWarp>
          </a:bodyPr>
          <a:lstStyle>
            <a:lvl1pPr defTabSz="955675" eaLnBrk="0" hangingPunct="0">
              <a:defRPr sz="1300">
                <a:latin typeface="Times New Roman" pitchFamily="18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810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91" tIns="47746" rIns="95491" bIns="47746" numCol="1" anchor="t" anchorCtr="0" compatLnSpc="1">
            <a:prstTxWarp prst="textNoShape">
              <a:avLst/>
            </a:prstTxWarp>
          </a:bodyPr>
          <a:lstStyle>
            <a:lvl1pPr algn="r" defTabSz="955675" eaLnBrk="0" hangingPunct="0">
              <a:defRPr sz="1300">
                <a:latin typeface="Times New Roman" pitchFamily="18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300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2925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91" tIns="47746" rIns="95491" bIns="47746" numCol="1" anchor="b" anchorCtr="0" compatLnSpc="1">
            <a:prstTxWarp prst="textNoShape">
              <a:avLst/>
            </a:prstTxWarp>
          </a:bodyPr>
          <a:lstStyle>
            <a:lvl1pPr defTabSz="955675" eaLnBrk="0" hangingPunct="0">
              <a:defRPr sz="1300">
                <a:latin typeface="Times New Roman" pitchFamily="18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300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8100" y="9432925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91" tIns="47746" rIns="95491" bIns="47746" numCol="1" anchor="b" anchorCtr="0" compatLnSpc="1">
            <a:prstTxWarp prst="textNoShape">
              <a:avLst/>
            </a:prstTxWarp>
          </a:bodyPr>
          <a:lstStyle>
            <a:lvl1pPr algn="r" defTabSz="955675" eaLnBrk="0" hangingPunct="0">
              <a:defRPr sz="1300">
                <a:latin typeface="Times New Roman" charset="0"/>
                <a:cs typeface="Arial" charset="0"/>
              </a:defRPr>
            </a:lvl1pPr>
          </a:lstStyle>
          <a:p>
            <a:pPr>
              <a:defRPr/>
            </a:pPr>
            <a:fld id="{50F5B10E-FEA1-D64D-8D45-C82A037D5F81}" type="slidenum">
              <a:rPr lang="it-IT"/>
              <a:pPr>
                <a:defRPr/>
              </a:pPr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659526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91" tIns="47746" rIns="95491" bIns="47746" numCol="1" anchor="t" anchorCtr="0" compatLnSpc="1">
            <a:prstTxWarp prst="textNoShape">
              <a:avLst/>
            </a:prstTxWarp>
          </a:bodyPr>
          <a:lstStyle>
            <a:lvl1pPr defTabSz="955675" eaLnBrk="0" hangingPunct="0">
              <a:defRPr sz="1300">
                <a:latin typeface="Times New Roman" pitchFamily="18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481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91" tIns="47746" rIns="95491" bIns="47746" numCol="1" anchor="t" anchorCtr="0" compatLnSpc="1">
            <a:prstTxWarp prst="textNoShape">
              <a:avLst/>
            </a:prstTxWarp>
          </a:bodyPr>
          <a:lstStyle>
            <a:lvl1pPr algn="r" defTabSz="955675" eaLnBrk="0" hangingPunct="0">
              <a:defRPr sz="1300">
                <a:latin typeface="Times New Roman" pitchFamily="18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4538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8050"/>
            <a:ext cx="4981575" cy="446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91" tIns="47746" rIns="95491" bIns="4774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Fare clic per modificare gli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451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91" tIns="47746" rIns="95491" bIns="47746" numCol="1" anchor="b" anchorCtr="0" compatLnSpc="1">
            <a:prstTxWarp prst="textNoShape">
              <a:avLst/>
            </a:prstTxWarp>
          </a:bodyPr>
          <a:lstStyle>
            <a:lvl1pPr defTabSz="955675" eaLnBrk="0" hangingPunct="0">
              <a:defRPr sz="1300">
                <a:latin typeface="Times New Roman" pitchFamily="18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34513"/>
            <a:ext cx="2944812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91" tIns="47746" rIns="95491" bIns="47746" numCol="1" anchor="b" anchorCtr="0" compatLnSpc="1">
            <a:prstTxWarp prst="textNoShape">
              <a:avLst/>
            </a:prstTxWarp>
          </a:bodyPr>
          <a:lstStyle>
            <a:lvl1pPr algn="r" defTabSz="955675" eaLnBrk="0" hangingPunct="0">
              <a:defRPr sz="1300">
                <a:latin typeface="Times New Roman" charset="0"/>
                <a:cs typeface="Arial" charset="0"/>
              </a:defRPr>
            </a:lvl1pPr>
          </a:lstStyle>
          <a:p>
            <a:pPr>
              <a:defRPr/>
            </a:pPr>
            <a:fld id="{8990E89E-5AC6-D444-8DF3-1B89240925C9}" type="slidenum">
              <a:rPr lang="it-IT"/>
              <a:pPr>
                <a:defRPr/>
              </a:pPr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723352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12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5" name="Rettangolo 14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6" name="Rettangolo 1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7" name="Rettangolo 20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10" name="Rettangolo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12" name="Rettangolo 11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 dirty="0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13" name="Ovale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ale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it-IT" smtClean="0"/>
              <a:t>Fare clic per modificare lo stile del sottotitolo dello schema</a:t>
            </a:r>
            <a:endParaRPr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15" name="Segnaposto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B1A5E6-1ADB-5841-A4C4-F50E0282D250}" type="datetimeFigureOut">
              <a:rPr lang="en-US"/>
              <a:pPr>
                <a:defRPr/>
              </a:pPr>
              <a:t>08/09/11</a:t>
            </a:fld>
            <a:endParaRPr lang="en-US"/>
          </a:p>
        </p:txBody>
      </p:sp>
      <p:sp>
        <p:nvSpPr>
          <p:cNvPr id="16" name="Segnaposto piè di pagina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Marketing Strategico - Bocconi Comunicazione</a:t>
            </a:r>
          </a:p>
        </p:txBody>
      </p:sp>
      <p:sp>
        <p:nvSpPr>
          <p:cNvPr id="17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>
                <a:solidFill>
                  <a:srgbClr val="AB2627"/>
                </a:solidFill>
                <a:cs typeface="Arial" charset="0"/>
              </a:defRPr>
            </a:lvl1pPr>
          </a:lstStyle>
          <a:p>
            <a:pPr>
              <a:defRPr/>
            </a:pPr>
            <a:fld id="{E8F645E5-7C3F-CA44-A40B-D8FF96265863}" type="slidenum">
              <a:rPr lang="en-US"/>
              <a:pPr>
                <a:defRPr/>
              </a:pPr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3794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contenu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contenuto 7"/>
          <p:cNvSpPr>
            <a:spLocks noGrp="1"/>
          </p:cNvSpPr>
          <p:nvPr>
            <p:ph sz="quarter" idx="1"/>
          </p:nvPr>
        </p:nvSpPr>
        <p:spPr>
          <a:xfrm>
            <a:off x="285720" y="1500174"/>
            <a:ext cx="8503920" cy="4572000"/>
          </a:xfrm>
        </p:spPr>
        <p:txBody>
          <a:bodyPr/>
          <a:lstStyle/>
          <a:p>
            <a:pPr lvl="0"/>
            <a:r>
              <a:rPr lang="it-IT" dirty="0" smtClean="0"/>
              <a:t>Fare clic per modificare stili del testo dello schema</a:t>
            </a:r>
          </a:p>
          <a:p>
            <a:pPr lvl="1"/>
            <a:r>
              <a:rPr lang="it-IT" dirty="0" smtClean="0"/>
              <a:t>Secondo livello</a:t>
            </a:r>
          </a:p>
          <a:p>
            <a:pPr lvl="2"/>
            <a:r>
              <a:rPr lang="it-IT" dirty="0" smtClean="0"/>
              <a:t>Terzo livello</a:t>
            </a:r>
          </a:p>
          <a:p>
            <a:pPr lvl="3"/>
            <a:r>
              <a:rPr lang="it-IT" dirty="0" smtClean="0"/>
              <a:t>Quarto livello</a:t>
            </a:r>
          </a:p>
          <a:p>
            <a:pPr lvl="4"/>
            <a:r>
              <a:rPr lang="it-IT" dirty="0" smtClean="0"/>
              <a:t>Quinto livello</a:t>
            </a:r>
            <a:endParaRPr lang="en-US" dirty="0"/>
          </a:p>
        </p:txBody>
      </p:sp>
      <p:sp>
        <p:nvSpPr>
          <p:cNvPr id="7" name="Titolo 6"/>
          <p:cNvSpPr>
            <a:spLocks noGrp="1"/>
          </p:cNvSpPr>
          <p:nvPr>
            <p:ph type="title"/>
          </p:nvPr>
        </p:nvSpPr>
        <p:spPr>
          <a:xfrm>
            <a:off x="285720" y="214290"/>
            <a:ext cx="8534400" cy="758952"/>
          </a:xfrm>
        </p:spPr>
        <p:txBody>
          <a:bodyPr>
            <a:normAutofit/>
          </a:bodyPr>
          <a:lstStyle>
            <a:lvl1pPr>
              <a:defRPr sz="3600" b="1" cap="small" baseline="0"/>
            </a:lvl1pPr>
          </a:lstStyle>
          <a:p>
            <a:r>
              <a:rPr lang="it-IT" dirty="0" smtClean="0"/>
              <a:t>Fare clic per modificare lo stile del titolo</a:t>
            </a:r>
            <a:endParaRPr lang="it-IT" dirty="0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0"/>
          </p:nvPr>
        </p:nvSpPr>
        <p:spPr>
          <a:xfrm>
            <a:off x="8501063" y="6345238"/>
            <a:ext cx="457200" cy="4413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600">
                <a:solidFill>
                  <a:schemeClr val="bg1"/>
                </a:solidFill>
                <a:latin typeface="Calibri" charset="0"/>
                <a:cs typeface="Arial" charset="0"/>
              </a:defRPr>
            </a:lvl1pPr>
          </a:lstStyle>
          <a:p>
            <a:pPr>
              <a:defRPr/>
            </a:pPr>
            <a:fld id="{47FC16AC-5FD1-1544-9499-3A1005072F75}" type="slidenum">
              <a:rPr lang="it-IT"/>
              <a:pPr>
                <a:defRPr/>
              </a:pPr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587776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12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5" name="Rettango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6" name="Rettangolo 19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7" name="Rettangolo 20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8" name="Rettangolo 22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9" name="Rettangolo 23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rgbClr val="A500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10" name="Rettangolo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11" name="Rettangolo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 dirty="0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12" name="Connettore 1 11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13" name="Ovale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ale 13"/>
          <p:cNvSpPr/>
          <p:nvPr userDrawn="1"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it-IT" dirty="0" smtClean="0"/>
              <a:t>Fare clic per modificare lo stile del titolo</a:t>
            </a:r>
            <a:endParaRPr lang="en-US" dirty="0"/>
          </a:p>
        </p:txBody>
      </p:sp>
      <p:sp>
        <p:nvSpPr>
          <p:cNvPr id="1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204BC-E5C5-414D-A922-77FDFCFD5A63}" type="datetimeFigureOut">
              <a:rPr lang="en-US"/>
              <a:pPr>
                <a:defRPr/>
              </a:pPr>
              <a:t>08/09/11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3058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nettore 1 12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>
            <a:solidFill>
              <a:schemeClr val="tx2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10" name="Segnaposto contenuto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12" name="Segnaposto contenuto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6" name="Segnaposto data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23949E-25C7-BF47-8340-3DD687D539E9}" type="datetimeFigureOut">
              <a:rPr lang="en-US"/>
              <a:pPr>
                <a:defRPr/>
              </a:pPr>
              <a:t>08/09/11</a:t>
            </a:fld>
            <a:endParaRPr lang="en-US"/>
          </a:p>
        </p:txBody>
      </p:sp>
      <p:sp>
        <p:nvSpPr>
          <p:cNvPr id="7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Marketing Strategico - Bocconi Comunicazione</a:t>
            </a:r>
          </a:p>
        </p:txBody>
      </p:sp>
      <p:sp>
        <p:nvSpPr>
          <p:cNvPr id="8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>
                <a:cs typeface="Arial" charset="0"/>
              </a:defRPr>
            </a:lvl1pPr>
          </a:lstStyle>
          <a:p>
            <a:pPr>
              <a:defRPr/>
            </a:pPr>
            <a:fld id="{1AD863F9-88CF-5042-8CE1-9D9B970387FF}" type="slidenum">
              <a:rPr lang="it-IT"/>
              <a:pPr>
                <a:defRPr/>
              </a:pPr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215967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12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>
            <a:solidFill>
              <a:schemeClr val="tx2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8" name="Rettangolo 14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9" name="Rettangolo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10" name="Rettangolo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11" name="Rettangolo 22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12" name="Rettangolo 11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rgbClr val="DDDDDD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Rettangolo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14" name="Connettore 1 13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15" name="Rettangolo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 dirty="0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16" name="Ovale 15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" name="Ovale 1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24" name="Segnaposto contenuto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26" name="Segnaposto contenuto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23" name="Titolo 22"/>
          <p:cNvSpPr>
            <a:spLocks noGrp="1"/>
          </p:cNvSpPr>
          <p:nvPr>
            <p:ph type="title"/>
          </p:nvPr>
        </p:nvSpPr>
        <p:spPr/>
        <p:txBody>
          <a:bodyPr rtlCol="0" anchorCtr="0"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18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CFE61-F647-2648-9635-90130EA52C2D}" type="datetimeFigureOut">
              <a:rPr lang="en-US"/>
              <a:pPr>
                <a:defRPr/>
              </a:pPr>
              <a:t>08/09/11</a:t>
            </a:fld>
            <a:endParaRPr lang="en-US"/>
          </a:p>
        </p:txBody>
      </p:sp>
      <p:sp>
        <p:nvSpPr>
          <p:cNvPr id="19" name="Segnaposto piè di pagina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Marketing Strategico - Bocconi Comunicazione</a:t>
            </a:r>
          </a:p>
        </p:txBody>
      </p:sp>
      <p:sp>
        <p:nvSpPr>
          <p:cNvPr id="20" name="Segnaposto numero diapositiva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>
                <a:cs typeface="Arial" charset="0"/>
              </a:defRPr>
            </a:lvl1pPr>
          </a:lstStyle>
          <a:p>
            <a:pPr>
              <a:defRPr/>
            </a:pPr>
            <a:fld id="{58FEF253-8486-7A4E-BB88-777A452F1465}" type="slidenum">
              <a:rPr lang="it-IT"/>
              <a:pPr>
                <a:defRPr/>
              </a:pPr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794229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50310-FE86-B841-92B2-9D28811E560B}" type="datetimeFigureOut">
              <a:rPr lang="en-US"/>
              <a:pPr>
                <a:defRPr/>
              </a:pPr>
              <a:t>08/09/11</a:t>
            </a:fld>
            <a:endParaRPr lang="en-US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Marketing Strategico - Bocconi Comunicazione</a:t>
            </a: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>
                <a:cs typeface="Arial" charset="0"/>
              </a:defRPr>
            </a:lvl1pPr>
          </a:lstStyle>
          <a:p>
            <a:pPr>
              <a:defRPr/>
            </a:pPr>
            <a:fld id="{F84435BF-917F-714F-9E92-311A51E0045A}" type="slidenum">
              <a:rPr lang="it-IT"/>
              <a:pPr>
                <a:defRPr/>
              </a:pPr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31605552"/>
      </p:ext>
    </p:extLst>
  </p:cSld>
  <p:clrMapOvr>
    <a:masterClrMapping/>
  </p:clrMapOvr>
  <p:transition xmlns:p14="http://schemas.microsoft.com/office/powerpoint/2010/main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2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3" name="Rettangolo 14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4" name="Rettangolo 1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5" name="Rettangolo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6" name="Rettangolo 5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7" name="Rettangolo 6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 dirty="0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8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34269-6534-8841-8540-1A87470AAD3B}" type="datetimeFigureOut">
              <a:rPr lang="en-US"/>
              <a:pPr>
                <a:defRPr/>
              </a:pPr>
              <a:t>08/09/11</a:t>
            </a:fld>
            <a:endParaRPr lang="en-US"/>
          </a:p>
        </p:txBody>
      </p:sp>
      <p:sp>
        <p:nvSpPr>
          <p:cNvPr id="9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Marketing Strategico - Bocconi Comunicazione</a:t>
            </a:r>
          </a:p>
        </p:txBody>
      </p:sp>
      <p:sp>
        <p:nvSpPr>
          <p:cNvPr id="10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>
                <a:solidFill>
                  <a:srgbClr val="FFFFFF"/>
                </a:solidFill>
                <a:cs typeface="Arial" charset="0"/>
              </a:defRPr>
            </a:lvl1pPr>
          </a:lstStyle>
          <a:p>
            <a:pPr>
              <a:defRPr/>
            </a:pPr>
            <a:fld id="{7CAA17D6-9D7B-8C40-AE45-1F9378AD9B4E}" type="slidenum">
              <a:rPr lang="it-IT"/>
              <a:pPr>
                <a:defRPr/>
              </a:pPr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37724319"/>
      </p:ext>
    </p:extLst>
  </p:cSld>
  <p:clrMapOvr>
    <a:masterClrMapping/>
  </p:clrMapOvr>
  <p:transition xmlns:p14="http://schemas.microsoft.com/office/powerpoint/2010/main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6" name="Rettango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7" name="Rettangolo 1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8" name="Rettangolo 20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9" name="Rettangolo 22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10" name="Rettangolo 9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rgbClr val="DDDDDD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Rettangolo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 dirty="0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12" name="Connettore 1 11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13" name="Ovale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ale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Rettangolo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/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it-IT" dirty="0" smtClean="0"/>
              <a:t>Fare clic per modificare stili del testo dello schema</a:t>
            </a:r>
          </a:p>
        </p:txBody>
      </p:sp>
      <p:sp>
        <p:nvSpPr>
          <p:cNvPr id="20" name="Segnaposto contenuto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16" name="Segnaposto numero diapositiva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>
                <a:solidFill>
                  <a:srgbClr val="AB2627"/>
                </a:solidFill>
                <a:cs typeface="Arial" charset="0"/>
              </a:defRPr>
            </a:lvl1pPr>
          </a:lstStyle>
          <a:p>
            <a:pPr>
              <a:defRPr/>
            </a:pPr>
            <a:fld id="{BF083CB3-585B-9442-B5F1-B55C65297E94}" type="slidenum">
              <a:rPr lang="it-IT"/>
              <a:pPr>
                <a:defRPr/>
              </a:pPr>
              <a:t>‹n.›</a:t>
            </a:fld>
            <a:endParaRPr lang="it-IT"/>
          </a:p>
        </p:txBody>
      </p:sp>
      <p:sp>
        <p:nvSpPr>
          <p:cNvPr id="17" name="Segnaposto data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3EC57-7504-9E4E-8713-4C5BEF1B0F7E}" type="datetimeFigureOut">
              <a:rPr lang="en-US"/>
              <a:pPr>
                <a:defRPr/>
              </a:pPr>
              <a:t>08/09/11</a:t>
            </a:fld>
            <a:endParaRPr lang="en-US"/>
          </a:p>
        </p:txBody>
      </p:sp>
      <p:sp>
        <p:nvSpPr>
          <p:cNvPr id="18" name="Segnaposto piè di pagina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Marketing Strategico - Bocconi Comunicazione</a:t>
            </a:r>
          </a:p>
        </p:txBody>
      </p:sp>
    </p:spTree>
    <p:extLst>
      <p:ext uri="{BB962C8B-B14F-4D97-AF65-F5344CB8AC3E}">
        <p14:creationId xmlns:p14="http://schemas.microsoft.com/office/powerpoint/2010/main" val="6635414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nettore 1 4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6" name="Rettango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7" name="Rettangolo 1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8" name="Rettangolo 20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9" name="Rettangolo 22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10" name="Rettangolo 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rgbClr val="DDDDDD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Rettangolo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 dirty="0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13" name="Ovale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ale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Rettangolo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/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it-IT" noProof="0" smtClean="0"/>
              <a:t>Fare clic sull'icona per inserire un'immagine</a:t>
            </a:r>
            <a:endParaRPr lang="en-US" noProof="0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it-IT" dirty="0" smtClean="0"/>
              <a:t>Fare clic per modificare stili del testo dello schema</a:t>
            </a:r>
          </a:p>
        </p:txBody>
      </p:sp>
      <p:sp>
        <p:nvSpPr>
          <p:cNvPr id="16" name="Segnaposto numero diapositiva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>
                <a:cs typeface="Arial" charset="0"/>
              </a:defRPr>
            </a:lvl1pPr>
          </a:lstStyle>
          <a:p>
            <a:pPr>
              <a:defRPr/>
            </a:pPr>
            <a:fld id="{0DA98F65-98CF-544B-8EF0-1A29FC19335C}" type="slidenum">
              <a:rPr lang="it-IT"/>
              <a:pPr>
                <a:defRPr/>
              </a:pPr>
              <a:t>‹n.›</a:t>
            </a:fld>
            <a:endParaRPr lang="it-IT"/>
          </a:p>
        </p:txBody>
      </p:sp>
      <p:sp>
        <p:nvSpPr>
          <p:cNvPr id="17" name="Segnaposto data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71D03B-AA6A-F947-945B-D44AD8138692}" type="datetimeFigureOut">
              <a:rPr lang="en-US"/>
              <a:pPr>
                <a:defRPr/>
              </a:pPr>
              <a:t>08/09/11</a:t>
            </a:fld>
            <a:endParaRPr lang="en-US"/>
          </a:p>
        </p:txBody>
      </p:sp>
      <p:sp>
        <p:nvSpPr>
          <p:cNvPr id="18" name="Segnaposto piè di pagina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Marketing Strategico - Bocconi Comunicazione</a:t>
            </a:r>
          </a:p>
        </p:txBody>
      </p:sp>
    </p:spTree>
    <p:extLst>
      <p:ext uri="{BB962C8B-B14F-4D97-AF65-F5344CB8AC3E}">
        <p14:creationId xmlns:p14="http://schemas.microsoft.com/office/powerpoint/2010/main" val="5801343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420A0-176F-FC4C-B987-F3B2354FB8FC}" type="datetimeFigureOut">
              <a:rPr lang="en-US"/>
              <a:pPr>
                <a:defRPr/>
              </a:pPr>
              <a:t>08/09/11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Marketing Strategico - Bocconi Comunicazione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>
                <a:cs typeface="Arial" charset="0"/>
              </a:defRPr>
            </a:lvl1pPr>
          </a:lstStyle>
          <a:p>
            <a:pPr>
              <a:defRPr/>
            </a:pPr>
            <a:fld id="{0E34F783-B3E8-4047-A659-46524F35CE84}" type="slidenum">
              <a:rPr lang="it-IT"/>
              <a:pPr>
                <a:defRPr/>
              </a:pPr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083366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12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5" name="Rettangolo 14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6" name="Rettangolo 19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7" name="Rettangolo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8" name="Rettangolo 7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9" name="Rettangolo 8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 dirty="0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10" name="Connettore 1 9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11" name="Ovale 10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Ovale 11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13" name="Segnaposto numero diapositiva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>
                <a:cs typeface="Arial" charset="0"/>
              </a:defRPr>
            </a:lvl1pPr>
          </a:lstStyle>
          <a:p>
            <a:pPr>
              <a:defRPr/>
            </a:pPr>
            <a:fld id="{E85224E9-3895-E84B-B7CE-443B5B9C0AA3}" type="slidenum">
              <a:rPr lang="it-IT"/>
              <a:pPr>
                <a:defRPr/>
              </a:pPr>
              <a:t>‹n.›</a:t>
            </a:fld>
            <a:endParaRPr lang="it-IT"/>
          </a:p>
        </p:txBody>
      </p:sp>
      <p:sp>
        <p:nvSpPr>
          <p:cNvPr id="14" name="Segnaposto data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5F64A-1244-1A4B-9C2A-159274B783E4}" type="datetimeFigureOut">
              <a:rPr lang="en-US"/>
              <a:pPr>
                <a:defRPr/>
              </a:pPr>
              <a:t>08/09/11</a:t>
            </a:fld>
            <a:endParaRPr lang="en-US"/>
          </a:p>
        </p:txBody>
      </p:sp>
      <p:sp>
        <p:nvSpPr>
          <p:cNvPr id="15" name="Segnaposto piè di pagina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Marketing Strategico - Bocconi Comunicazione</a:t>
            </a:r>
          </a:p>
        </p:txBody>
      </p:sp>
    </p:spTree>
    <p:extLst>
      <p:ext uri="{BB962C8B-B14F-4D97-AF65-F5344CB8AC3E}">
        <p14:creationId xmlns:p14="http://schemas.microsoft.com/office/powerpoint/2010/main" val="12172910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ttangolo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1027" name="Rettangolo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1028" name="Rettango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1029" name="Rettangolo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9" name="Rettangolo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cs typeface="Arial" charset="0"/>
              </a:defRPr>
            </a:lvl1pPr>
          </a:lstStyle>
          <a:p>
            <a:pPr>
              <a:defRPr/>
            </a:pPr>
            <a:fld id="{554383B8-3501-3C46-82BD-ED2E1C4E4001}" type="datetimeFigureOut">
              <a:rPr lang="en-US"/>
              <a:pPr>
                <a:defRPr/>
              </a:pPr>
              <a:t>08/09/11</a:t>
            </a:fld>
            <a:endParaRPr lang="en-US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  <a:latin typeface="Futura XBlkCn BT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it-IT"/>
              <a:t>Marketing Strategico - Bocconi Comunicazione</a:t>
            </a:r>
          </a:p>
        </p:txBody>
      </p:sp>
      <p:sp>
        <p:nvSpPr>
          <p:cNvPr id="8" name="Rettangolo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 dirty="0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10" name="Connettore 1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latin typeface="Futura XBlkCn BT" pitchFamily="34" charset="0"/>
              <a:ea typeface="+mn-ea"/>
              <a:cs typeface="+mn-cs"/>
            </a:endParaRPr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758825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r>
              <a:rPr lang="it-IT" dirty="0" smtClean="0"/>
              <a:t>Fare clic per modificare lo stile del titolo</a:t>
            </a:r>
            <a:endParaRPr lang="en-US" dirty="0"/>
          </a:p>
        </p:txBody>
      </p:sp>
      <p:sp>
        <p:nvSpPr>
          <p:cNvPr id="1036" name="Segnaposto testo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61" r:id="rId1"/>
    <p:sldLayoutId id="2147484362" r:id="rId2"/>
    <p:sldLayoutId id="2147484363" r:id="rId3"/>
    <p:sldLayoutId id="2147484364" r:id="rId4"/>
    <p:sldLayoutId id="2147484365" r:id="rId5"/>
    <p:sldLayoutId id="2147484366" r:id="rId6"/>
    <p:sldLayoutId id="2147484367" r:id="rId7"/>
    <p:sldLayoutId id="2147484368" r:id="rId8"/>
    <p:sldLayoutId id="2147484369" r:id="rId9"/>
    <p:sldLayoutId id="2147484370" r:id="rId10"/>
    <p:sldLayoutId id="2147484371" r:id="rId11"/>
  </p:sldLayoutIdLst>
  <p:transition xmlns:p14="http://schemas.microsoft.com/office/powerpoint/2010/main"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 cap="small">
          <a:solidFill>
            <a:srgbClr val="AB2627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AB2627"/>
          </a:solidFill>
          <a:latin typeface="Calibri" pitchFamily="34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AB2627"/>
          </a:solidFill>
          <a:latin typeface="Calibri" pitchFamily="34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AB2627"/>
          </a:solidFill>
          <a:latin typeface="Calibri" pitchFamily="34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AB2627"/>
          </a:solidFill>
          <a:latin typeface="Calibri" pitchFamily="34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rgbClr val="AB2627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rgbClr val="AB2627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rgbClr val="AB2627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rgbClr val="AB2627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charset="0"/>
        <a:buChar char=""/>
        <a:defRPr sz="27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charset="0"/>
        <a:buChar char=""/>
        <a:defRPr sz="2200" kern="1200">
          <a:solidFill>
            <a:schemeClr val="tx2"/>
          </a:solidFill>
          <a:latin typeface="+mn-lt"/>
          <a:ea typeface="ＭＳ Ｐゴシック" charset="0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SzPct val="75000"/>
        <a:buFont typeface="Wingdings 2" charset="0"/>
        <a:buChar char="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SzPct val="70000"/>
        <a:buFont typeface="Wingdings" charset="0"/>
        <a:buChar char=""/>
        <a:defRPr sz="2000" kern="1200">
          <a:solidFill>
            <a:schemeClr val="tx2"/>
          </a:solidFill>
          <a:latin typeface="+mn-lt"/>
          <a:ea typeface="ＭＳ Ｐゴシック" charset="0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964305"/>
        </a:buClr>
        <a:buChar char="•"/>
        <a:defRPr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e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e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e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339975" y="1773238"/>
            <a:ext cx="6335713" cy="4319587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it-IT" sz="3200" b="1" dirty="0">
                <a:solidFill>
                  <a:srgbClr val="A50021"/>
                </a:solidFill>
                <a:latin typeface="Calibri" charset="0"/>
              </a:rPr>
              <a:t>LA FILIERA FERROVIARIA NELLA COMPETIZIONE GLOBALE  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en-GB" sz="2600" dirty="0">
              <a:latin typeface="Calibri" charset="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sz="2600" dirty="0" err="1">
                <a:latin typeface="Calibri" charset="0"/>
              </a:rPr>
              <a:t>Lanfranco</a:t>
            </a:r>
            <a:r>
              <a:rPr lang="en-GB" sz="2600" dirty="0">
                <a:latin typeface="Calibri" charset="0"/>
              </a:rPr>
              <a:t> </a:t>
            </a:r>
            <a:r>
              <a:rPr lang="en-GB" sz="2600" dirty="0" err="1">
                <a:latin typeface="Calibri" charset="0"/>
              </a:rPr>
              <a:t>Senn</a:t>
            </a:r>
            <a:r>
              <a:rPr lang="en-GB" sz="2600" dirty="0">
                <a:latin typeface="Calibri" charset="0"/>
              </a:rPr>
              <a:t>, </a:t>
            </a:r>
            <a:endParaRPr lang="en-GB" sz="2600" dirty="0" smtClean="0">
              <a:latin typeface="Calibri" charset="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sz="2600" dirty="0" smtClean="0">
                <a:latin typeface="Calibri" charset="0"/>
              </a:rPr>
              <a:t>Dario Musolino,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sz="2600" dirty="0" smtClean="0">
                <a:latin typeface="Calibri" charset="0"/>
              </a:rPr>
              <a:t>Tatiana </a:t>
            </a:r>
            <a:r>
              <a:rPr lang="en-GB" sz="2600" dirty="0" err="1" smtClean="0">
                <a:latin typeface="Calibri" charset="0"/>
              </a:rPr>
              <a:t>Cini</a:t>
            </a:r>
            <a:endParaRPr lang="en-GB" sz="2600" dirty="0">
              <a:latin typeface="Calibri" charset="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en-GB" sz="1600" i="1" dirty="0">
              <a:latin typeface="Calibri" charset="0"/>
            </a:endParaRPr>
          </a:p>
          <a:p>
            <a:pPr algn="ctr" eaLnBrk="1" hangingPunct="1">
              <a:lnSpc>
                <a:spcPct val="90000"/>
              </a:lnSpc>
              <a:buFont typeface="Wingdings 2" charset="0"/>
              <a:buNone/>
            </a:pPr>
            <a:endParaRPr lang="en-GB" sz="2200" i="1" dirty="0">
              <a:latin typeface="Calibri" charset="0"/>
            </a:endParaRPr>
          </a:p>
          <a:p>
            <a:pPr algn="ctr" eaLnBrk="1" hangingPunct="1">
              <a:lnSpc>
                <a:spcPct val="90000"/>
              </a:lnSpc>
              <a:buFont typeface="Wingdings 2" charset="0"/>
              <a:buNone/>
            </a:pPr>
            <a:r>
              <a:rPr lang="en-GB" sz="2000" i="1" dirty="0" err="1">
                <a:latin typeface="Calibri" charset="0"/>
              </a:rPr>
              <a:t>Senato</a:t>
            </a:r>
            <a:r>
              <a:rPr lang="en-GB" sz="2000" i="1" dirty="0">
                <a:latin typeface="Calibri" charset="0"/>
              </a:rPr>
              <a:t> </a:t>
            </a:r>
            <a:r>
              <a:rPr lang="en-GB" sz="2000" i="1" dirty="0" err="1">
                <a:latin typeface="Calibri" charset="0"/>
              </a:rPr>
              <a:t>della</a:t>
            </a:r>
            <a:r>
              <a:rPr lang="en-GB" sz="2000" i="1" dirty="0">
                <a:latin typeface="Calibri" charset="0"/>
              </a:rPr>
              <a:t> </a:t>
            </a:r>
            <a:r>
              <a:rPr lang="en-GB" sz="2000" i="1" dirty="0" err="1">
                <a:latin typeface="Calibri" charset="0"/>
              </a:rPr>
              <a:t>Repubblica</a:t>
            </a:r>
            <a:r>
              <a:rPr lang="en-GB" sz="2000" i="1" dirty="0">
                <a:latin typeface="Calibri" charset="0"/>
              </a:rPr>
              <a:t>, </a:t>
            </a:r>
          </a:p>
          <a:p>
            <a:pPr algn="ctr" eaLnBrk="1" hangingPunct="1">
              <a:lnSpc>
                <a:spcPct val="90000"/>
              </a:lnSpc>
              <a:buFont typeface="Wingdings 2" charset="0"/>
              <a:buNone/>
            </a:pPr>
            <a:r>
              <a:rPr lang="en-GB" sz="2000" i="1" dirty="0" err="1">
                <a:latin typeface="Calibri" charset="0"/>
              </a:rPr>
              <a:t>Sala</a:t>
            </a:r>
            <a:r>
              <a:rPr lang="en-GB" sz="2000" i="1" dirty="0">
                <a:latin typeface="Calibri" charset="0"/>
              </a:rPr>
              <a:t> </a:t>
            </a:r>
            <a:r>
              <a:rPr lang="en-GB" sz="2000" i="1" dirty="0" err="1">
                <a:latin typeface="Calibri" charset="0"/>
              </a:rPr>
              <a:t>Capitolare</a:t>
            </a:r>
            <a:r>
              <a:rPr lang="en-GB" sz="2000" i="1" dirty="0">
                <a:latin typeface="Calibri" charset="0"/>
              </a:rPr>
              <a:t> </a:t>
            </a:r>
            <a:r>
              <a:rPr lang="en-GB" sz="2000" i="1" dirty="0" err="1">
                <a:latin typeface="Calibri" charset="0"/>
              </a:rPr>
              <a:t>Biblioteca</a:t>
            </a:r>
            <a:r>
              <a:rPr lang="en-GB" sz="2000" i="1" dirty="0">
                <a:latin typeface="Calibri" charset="0"/>
              </a:rPr>
              <a:t> </a:t>
            </a:r>
            <a:r>
              <a:rPr lang="en-GB" sz="2000" i="1" dirty="0" err="1">
                <a:latin typeface="Calibri" charset="0"/>
              </a:rPr>
              <a:t>della</a:t>
            </a:r>
            <a:r>
              <a:rPr lang="en-GB" sz="2000" i="1" dirty="0">
                <a:latin typeface="Calibri" charset="0"/>
              </a:rPr>
              <a:t> Minerva, </a:t>
            </a:r>
          </a:p>
          <a:p>
            <a:pPr algn="ctr" eaLnBrk="1" hangingPunct="1">
              <a:lnSpc>
                <a:spcPct val="90000"/>
              </a:lnSpc>
              <a:buFont typeface="Wingdings 2" charset="0"/>
              <a:buNone/>
            </a:pPr>
            <a:r>
              <a:rPr lang="en-GB" sz="2000" i="1" dirty="0">
                <a:latin typeface="Calibri" charset="0"/>
              </a:rPr>
              <a:t>Roma - 13 </a:t>
            </a:r>
            <a:r>
              <a:rPr lang="en-GB" sz="2000" i="1" dirty="0" err="1">
                <a:latin typeface="Calibri" charset="0"/>
              </a:rPr>
              <a:t>Settembre</a:t>
            </a:r>
            <a:r>
              <a:rPr lang="en-GB" sz="2000" i="1" dirty="0">
                <a:latin typeface="Calibri" charset="0"/>
              </a:rPr>
              <a:t> 2011</a:t>
            </a:r>
          </a:p>
        </p:txBody>
      </p:sp>
      <p:sp>
        <p:nvSpPr>
          <p:cNvPr id="15362" name="Rectangle 44"/>
          <p:cNvSpPr>
            <a:spLocks noChangeArrowheads="1"/>
          </p:cNvSpPr>
          <p:nvPr/>
        </p:nvSpPr>
        <p:spPr bwMode="auto">
          <a:xfrm>
            <a:off x="1785938" y="0"/>
            <a:ext cx="163512" cy="6858000"/>
          </a:xfrm>
          <a:prstGeom prst="rect">
            <a:avLst/>
          </a:prstGeom>
          <a:solidFill>
            <a:srgbClr val="B03C3C"/>
          </a:solidFill>
          <a:ln w="28575">
            <a:solidFill>
              <a:srgbClr val="D3D3D3"/>
            </a:solidFill>
            <a:miter lim="800000"/>
            <a:headEnd/>
            <a:tailEnd/>
          </a:ln>
        </p:spPr>
        <p:txBody>
          <a:bodyPr lIns="36576" tIns="36576" rIns="36576" bIns="36576"/>
          <a:lstStyle/>
          <a:p>
            <a:pPr algn="ctr" eaLnBrk="0" hangingPunct="0"/>
            <a:endParaRPr lang="it-IT"/>
          </a:p>
        </p:txBody>
      </p:sp>
      <p:pic>
        <p:nvPicPr>
          <p:cNvPr id="15363" name="Picture 23" descr="marchio_300dpi_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2071688"/>
            <a:ext cx="1171575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179388" y="188913"/>
            <a:ext cx="8856662" cy="719137"/>
          </a:xfrm>
        </p:spPr>
        <p:txBody>
          <a:bodyPr/>
          <a:lstStyle/>
          <a:p>
            <a:pPr>
              <a:defRPr/>
            </a:pPr>
            <a:r>
              <a:rPr lang="it-IT" sz="2300" cap="none" dirty="0" smtClean="0">
                <a:ea typeface="+mj-ea"/>
                <a:cs typeface="+mj-cs"/>
              </a:rPr>
              <a:t>OBIETTIVI E CARATTERISTICHE DELLO STUDIO </a:t>
            </a:r>
            <a:endParaRPr lang="it-IT" sz="2300" cap="none" dirty="0">
              <a:ea typeface="+mj-ea"/>
              <a:cs typeface="+mj-cs"/>
            </a:endParaRPr>
          </a:p>
        </p:txBody>
      </p:sp>
      <p:sp>
        <p:nvSpPr>
          <p:cNvPr id="16386" name="Segnaposto numero diapositiva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511BFB36-4A5E-FF4B-BE19-515E2275A38F}" type="slidenum">
              <a:rPr lang="it-IT" sz="1600">
                <a:solidFill>
                  <a:schemeClr val="bg1"/>
                </a:solidFill>
                <a:latin typeface="Calibri" charset="0"/>
                <a:cs typeface="Arial" charset="0"/>
              </a:rPr>
              <a:pPr/>
              <a:t>2</a:t>
            </a:fld>
            <a:endParaRPr lang="it-IT" sz="1600">
              <a:solidFill>
                <a:schemeClr val="bg1"/>
              </a:solidFill>
              <a:latin typeface="Calibri" charset="0"/>
              <a:cs typeface="Arial" charset="0"/>
            </a:endParaRPr>
          </a:p>
        </p:txBody>
      </p:sp>
      <p:sp>
        <p:nvSpPr>
          <p:cNvPr id="10" name="Titolo 2"/>
          <p:cNvSpPr txBox="1">
            <a:spLocks/>
          </p:cNvSpPr>
          <p:nvPr/>
        </p:nvSpPr>
        <p:spPr>
          <a:xfrm>
            <a:off x="0" y="908050"/>
            <a:ext cx="8964613" cy="720725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 cap="small" baseline="0">
                <a:solidFill>
                  <a:srgbClr val="AB2627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endParaRPr lang="it-IT" sz="2300" cap="none" dirty="0">
              <a:ea typeface="+mj-ea"/>
              <a:cs typeface="+mj-cs"/>
            </a:endParaRPr>
          </a:p>
        </p:txBody>
      </p:sp>
      <p:sp>
        <p:nvSpPr>
          <p:cNvPr id="16388" name="Segnaposto contenuto 1"/>
          <p:cNvSpPr>
            <a:spLocks noGrp="1"/>
          </p:cNvSpPr>
          <p:nvPr>
            <p:ph sz="quarter" idx="1"/>
          </p:nvPr>
        </p:nvSpPr>
        <p:spPr>
          <a:xfrm>
            <a:off x="179388" y="1484313"/>
            <a:ext cx="8785225" cy="4824412"/>
          </a:xfrm>
        </p:spPr>
        <p:txBody>
          <a:bodyPr/>
          <a:lstStyle/>
          <a:p>
            <a:r>
              <a:rPr lang="it-IT" dirty="0">
                <a:latin typeface="Calibri" charset="0"/>
              </a:rPr>
              <a:t>Studio suddiviso in due parti:</a:t>
            </a:r>
          </a:p>
          <a:p>
            <a:pPr marL="274638" lvl="1" indent="0">
              <a:buFont typeface="Wingdings" charset="0"/>
              <a:buNone/>
            </a:pPr>
            <a:r>
              <a:rPr lang="it-IT" sz="2400" dirty="0">
                <a:latin typeface="Calibri" charset="0"/>
              </a:rPr>
              <a:t>1) </a:t>
            </a:r>
            <a:r>
              <a:rPr lang="it-IT" sz="2400" b="1" dirty="0">
                <a:latin typeface="Calibri" charset="0"/>
              </a:rPr>
              <a:t>Analisi </a:t>
            </a:r>
            <a:r>
              <a:rPr lang="it-IT" sz="2400" b="1" i="1" dirty="0">
                <a:latin typeface="Calibri" charset="0"/>
              </a:rPr>
              <a:t>desk </a:t>
            </a:r>
            <a:r>
              <a:rPr lang="it-IT" sz="2400" dirty="0">
                <a:latin typeface="Calibri" charset="0"/>
              </a:rPr>
              <a:t>tesa a fornire un </a:t>
            </a:r>
            <a:r>
              <a:rPr lang="it-IT" sz="2400" b="1" dirty="0">
                <a:latin typeface="Calibri" charset="0"/>
              </a:rPr>
              <a:t>quadro generale di carattere quantitativo </a:t>
            </a:r>
            <a:r>
              <a:rPr lang="it-IT" sz="2400" b="1" dirty="0" smtClean="0">
                <a:latin typeface="Calibri" charset="0"/>
              </a:rPr>
              <a:t>su </a:t>
            </a:r>
            <a:r>
              <a:rPr lang="it-IT" sz="2400" b="1" dirty="0">
                <a:latin typeface="Calibri" charset="0"/>
              </a:rPr>
              <a:t>caratteristiche strutturali e performance economica </a:t>
            </a:r>
            <a:r>
              <a:rPr lang="it-IT" sz="2400" dirty="0">
                <a:latin typeface="Calibri" charset="0"/>
              </a:rPr>
              <a:t>della filiera, basandosi su varie fonti di dati statistici (Bureau van </a:t>
            </a:r>
            <a:r>
              <a:rPr lang="it-IT" sz="2400" dirty="0" err="1">
                <a:latin typeface="Calibri" charset="0"/>
              </a:rPr>
              <a:t>Dijk</a:t>
            </a:r>
            <a:r>
              <a:rPr lang="it-IT" sz="2400" dirty="0">
                <a:latin typeface="Calibri" charset="0"/>
              </a:rPr>
              <a:t>-Aida, Istat-</a:t>
            </a:r>
            <a:r>
              <a:rPr lang="it-IT" sz="2400" dirty="0" err="1">
                <a:latin typeface="Calibri" charset="0"/>
              </a:rPr>
              <a:t>coeweb</a:t>
            </a:r>
            <a:r>
              <a:rPr lang="it-IT" sz="2400" dirty="0">
                <a:latin typeface="Calibri" charset="0"/>
              </a:rPr>
              <a:t>, Istat-ASIA, </a:t>
            </a:r>
            <a:r>
              <a:rPr lang="it-IT" sz="2400" dirty="0" err="1">
                <a:latin typeface="Calibri" charset="0"/>
              </a:rPr>
              <a:t>Anie-Assifer</a:t>
            </a:r>
            <a:r>
              <a:rPr lang="it-IT" sz="2400" dirty="0">
                <a:latin typeface="Calibri" charset="0"/>
              </a:rPr>
              <a:t>)  </a:t>
            </a:r>
          </a:p>
          <a:p>
            <a:pPr marL="274638" lvl="1" indent="0">
              <a:buFont typeface="Wingdings" charset="0"/>
              <a:buNone/>
            </a:pPr>
            <a:r>
              <a:rPr lang="it-IT" sz="2300" dirty="0">
                <a:latin typeface="Calibri" charset="0"/>
              </a:rPr>
              <a:t>2) </a:t>
            </a:r>
            <a:r>
              <a:rPr lang="it-IT" sz="2300" b="1" dirty="0">
                <a:latin typeface="Calibri" charset="0"/>
              </a:rPr>
              <a:t>Analisi </a:t>
            </a:r>
            <a:r>
              <a:rPr lang="it-IT" sz="2400" b="1" i="1" dirty="0" err="1">
                <a:latin typeface="Calibri" charset="0"/>
              </a:rPr>
              <a:t>field</a:t>
            </a:r>
            <a:r>
              <a:rPr lang="it-IT" sz="2300" dirty="0">
                <a:latin typeface="Calibri" charset="0"/>
              </a:rPr>
              <a:t>, dall’approccio qualitativo (</a:t>
            </a:r>
            <a:r>
              <a:rPr lang="it-IT" sz="2300" i="1" dirty="0">
                <a:latin typeface="Calibri" charset="0"/>
              </a:rPr>
              <a:t>focus </a:t>
            </a:r>
            <a:r>
              <a:rPr lang="it-IT" sz="2300" i="1" dirty="0" err="1">
                <a:latin typeface="Calibri" charset="0"/>
              </a:rPr>
              <a:t>group</a:t>
            </a:r>
            <a:r>
              <a:rPr lang="it-IT" sz="2300" i="1" dirty="0">
                <a:latin typeface="Calibri" charset="0"/>
              </a:rPr>
              <a:t> </a:t>
            </a:r>
            <a:r>
              <a:rPr lang="it-IT" sz="2300" dirty="0">
                <a:latin typeface="Calibri" charset="0"/>
              </a:rPr>
              <a:t>e interviste dirette), mirante a fare un </a:t>
            </a:r>
            <a:r>
              <a:rPr lang="it-IT" sz="2300" b="1" dirty="0">
                <a:latin typeface="Calibri" charset="0"/>
              </a:rPr>
              <a:t>esame separato di ciascuna </a:t>
            </a:r>
            <a:r>
              <a:rPr lang="it-IT" sz="2400" b="1" dirty="0">
                <a:latin typeface="Calibri" charset="0"/>
              </a:rPr>
              <a:t>(sotto)filiera del materiale rotabile, del segnalamento e dell’elettrificazione</a:t>
            </a:r>
            <a:r>
              <a:rPr lang="it-IT" sz="2400" dirty="0">
                <a:latin typeface="Calibri" charset="0"/>
              </a:rPr>
              <a:t>, </a:t>
            </a:r>
            <a:r>
              <a:rPr lang="it-IT" sz="2400" b="1" dirty="0">
                <a:latin typeface="Calibri" charset="0"/>
              </a:rPr>
              <a:t>guardando sia all’offerta </a:t>
            </a:r>
            <a:r>
              <a:rPr lang="it-IT" sz="2400" dirty="0">
                <a:latin typeface="Calibri" charset="0"/>
              </a:rPr>
              <a:t>– struttura della filiera e tipologie di imprese – </a:t>
            </a:r>
            <a:r>
              <a:rPr lang="it-IT" sz="2400" b="1" dirty="0">
                <a:latin typeface="Calibri" charset="0"/>
              </a:rPr>
              <a:t>che alla domanda </a:t>
            </a:r>
            <a:r>
              <a:rPr lang="it-IT" sz="2400" dirty="0">
                <a:latin typeface="Calibri" charset="0"/>
              </a:rPr>
              <a:t>– prospettive e problematiche sul mercato interno e internazionale - . Sezione inoltre dedicata agli elementi di sistema.  </a:t>
            </a:r>
            <a:endParaRPr lang="it-IT" sz="2300" dirty="0">
              <a:latin typeface="Calibri" charset="0"/>
            </a:endParaRPr>
          </a:p>
          <a:p>
            <a:pPr marL="274638" lvl="1" indent="0">
              <a:buFont typeface="Wingdings" charset="0"/>
              <a:buNone/>
            </a:pPr>
            <a:r>
              <a:rPr lang="it-IT" sz="2300" dirty="0">
                <a:latin typeface="Calibri" charset="0"/>
              </a:rPr>
              <a:t> </a:t>
            </a:r>
            <a:endParaRPr lang="it-IT" dirty="0">
              <a:latin typeface="Calibri" charset="0"/>
            </a:endParaRPr>
          </a:p>
          <a:p>
            <a:endParaRPr lang="it-IT" dirty="0">
              <a:latin typeface="Calibri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179388" y="188913"/>
            <a:ext cx="8856662" cy="719137"/>
          </a:xfrm>
        </p:spPr>
        <p:txBody>
          <a:bodyPr/>
          <a:lstStyle/>
          <a:p>
            <a:pPr>
              <a:defRPr/>
            </a:pPr>
            <a:r>
              <a:rPr lang="it-IT" sz="2300" cap="none" dirty="0" smtClean="0">
                <a:ea typeface="+mj-ea"/>
                <a:cs typeface="+mj-cs"/>
              </a:rPr>
              <a:t>CARATTERISTICHE STRUTTURALI E PERFORMANCE ECONOMICA </a:t>
            </a:r>
            <a:endParaRPr lang="it-IT" sz="2300" cap="none" dirty="0">
              <a:ea typeface="+mj-ea"/>
              <a:cs typeface="+mj-cs"/>
            </a:endParaRPr>
          </a:p>
        </p:txBody>
      </p:sp>
      <p:sp>
        <p:nvSpPr>
          <p:cNvPr id="17410" name="Segnaposto numero diapositiva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873421A5-ED10-F840-9F65-A6D75446A2B1}" type="slidenum">
              <a:rPr lang="it-IT" sz="1600">
                <a:solidFill>
                  <a:schemeClr val="bg1"/>
                </a:solidFill>
                <a:latin typeface="Calibri" charset="0"/>
                <a:cs typeface="Arial" charset="0"/>
              </a:rPr>
              <a:pPr/>
              <a:t>3</a:t>
            </a:fld>
            <a:endParaRPr lang="it-IT" sz="1600">
              <a:solidFill>
                <a:schemeClr val="bg1"/>
              </a:solidFill>
              <a:latin typeface="Calibri" charset="0"/>
              <a:cs typeface="Arial" charset="0"/>
            </a:endParaRPr>
          </a:p>
        </p:txBody>
      </p:sp>
      <p:sp>
        <p:nvSpPr>
          <p:cNvPr id="10" name="Titolo 2"/>
          <p:cNvSpPr txBox="1">
            <a:spLocks/>
          </p:cNvSpPr>
          <p:nvPr/>
        </p:nvSpPr>
        <p:spPr>
          <a:xfrm>
            <a:off x="0" y="908050"/>
            <a:ext cx="8964613" cy="720725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 cap="small" baseline="0">
                <a:solidFill>
                  <a:srgbClr val="AB2627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endParaRPr lang="it-IT" sz="2300" cap="none" dirty="0">
              <a:ea typeface="+mj-ea"/>
              <a:cs typeface="+mj-cs"/>
            </a:endParaRPr>
          </a:p>
        </p:txBody>
      </p:sp>
      <p:sp>
        <p:nvSpPr>
          <p:cNvPr id="2" name="Segnaposto contenuto 1"/>
          <p:cNvSpPr>
            <a:spLocks noGrp="1"/>
          </p:cNvSpPr>
          <p:nvPr>
            <p:ph sz="quarter" idx="1"/>
          </p:nvPr>
        </p:nvSpPr>
        <p:spPr>
          <a:xfrm>
            <a:off x="179388" y="1628775"/>
            <a:ext cx="8785225" cy="4679950"/>
          </a:xfrm>
        </p:spPr>
        <p:txBody>
          <a:bodyPr/>
          <a:lstStyle/>
          <a:p>
            <a:pPr>
              <a:defRPr/>
            </a:pPr>
            <a:r>
              <a:rPr lang="it-IT" dirty="0" smtClean="0"/>
              <a:t>I numeri principali: 220 imprese, 17.000 addetti, </a:t>
            </a:r>
            <a:r>
              <a:rPr lang="it-IT" sz="2800" dirty="0" smtClean="0"/>
              <a:t>3.3 </a:t>
            </a:r>
            <a:r>
              <a:rPr lang="it-IT" sz="2800" dirty="0"/>
              <a:t>miliardi di euro </a:t>
            </a:r>
            <a:r>
              <a:rPr lang="it-IT" sz="2800" dirty="0" smtClean="0"/>
              <a:t>di fatturato</a:t>
            </a:r>
            <a:endParaRPr lang="it-IT" dirty="0" smtClean="0"/>
          </a:p>
          <a:p>
            <a:pPr>
              <a:defRPr/>
            </a:pPr>
            <a:r>
              <a:rPr lang="it-IT" dirty="0" smtClean="0"/>
              <a:t>Le dinamiche nel medio periodo:</a:t>
            </a:r>
          </a:p>
          <a:p>
            <a:pPr lvl="1">
              <a:defRPr/>
            </a:pPr>
            <a:r>
              <a:rPr lang="it-IT" sz="2300" dirty="0"/>
              <a:t>Il </a:t>
            </a:r>
            <a:r>
              <a:rPr lang="it-IT" sz="2300" dirty="0" smtClean="0"/>
              <a:t>fatturato </a:t>
            </a:r>
            <a:r>
              <a:rPr lang="it-IT" sz="2300" dirty="0"/>
              <a:t>registra una contrazione </a:t>
            </a:r>
            <a:r>
              <a:rPr lang="it-IT" sz="2300" dirty="0" smtClean="0"/>
              <a:t>significativa (-13% dal 2006 al 2010); </a:t>
            </a:r>
            <a:endParaRPr lang="it-IT" sz="2300" dirty="0"/>
          </a:p>
          <a:p>
            <a:pPr lvl="1">
              <a:defRPr/>
            </a:pPr>
            <a:r>
              <a:rPr lang="it-IT" sz="2300" dirty="0"/>
              <a:t>L’efficienza produttiva (VA per addetto) denota una lieve riduzione;</a:t>
            </a:r>
          </a:p>
          <a:p>
            <a:pPr lvl="1">
              <a:defRPr/>
            </a:pPr>
            <a:r>
              <a:rPr lang="it-IT" sz="2300" dirty="0"/>
              <a:t>La redditività - </a:t>
            </a:r>
            <a:r>
              <a:rPr lang="it-IT" sz="2300" dirty="0" err="1"/>
              <a:t>Ebitda</a:t>
            </a:r>
            <a:r>
              <a:rPr lang="it-IT" sz="2300" dirty="0"/>
              <a:t> complessivo </a:t>
            </a:r>
            <a:r>
              <a:rPr lang="it-IT" sz="2300" dirty="0" smtClean="0"/>
              <a:t>– </a:t>
            </a:r>
            <a:r>
              <a:rPr lang="it-IT" sz="2300" dirty="0"/>
              <a:t>presenta </a:t>
            </a:r>
            <a:r>
              <a:rPr lang="it-IT" sz="2300" dirty="0" smtClean="0"/>
              <a:t>un </a:t>
            </a:r>
            <a:r>
              <a:rPr lang="it-IT" sz="2300" dirty="0"/>
              <a:t>andamento tendenzialmente declinante;</a:t>
            </a:r>
          </a:p>
          <a:p>
            <a:pPr lvl="1">
              <a:defRPr/>
            </a:pPr>
            <a:r>
              <a:rPr lang="it-IT" sz="2300" dirty="0" smtClean="0"/>
              <a:t>Si allarga progressivamente l’area di “sofferenza” </a:t>
            </a:r>
            <a:r>
              <a:rPr lang="it-IT" sz="2300" dirty="0"/>
              <a:t>economica e finanziaria (aumento </a:t>
            </a:r>
            <a:r>
              <a:rPr lang="it-IT" sz="2300" dirty="0" smtClean="0"/>
              <a:t>tendenziale della </a:t>
            </a:r>
            <a:r>
              <a:rPr lang="it-IT" sz="2300" dirty="0"/>
              <a:t>quota di imprese che denunciano un </a:t>
            </a:r>
            <a:r>
              <a:rPr lang="it-IT" sz="2300" dirty="0" err="1"/>
              <a:t>Ebitda</a:t>
            </a:r>
            <a:r>
              <a:rPr lang="it-IT" sz="2300" dirty="0"/>
              <a:t> negativo).</a:t>
            </a:r>
          </a:p>
          <a:p>
            <a:pPr marL="720725" indent="-457200">
              <a:buFontTx/>
              <a:buChar char="-"/>
              <a:defRPr/>
            </a:pPr>
            <a:endParaRPr lang="it-IT" dirty="0" smtClean="0"/>
          </a:p>
          <a:p>
            <a:pPr>
              <a:defRPr/>
            </a:pPr>
            <a:endParaRPr lang="it-IT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it-IT" sz="2300" cap="none" dirty="0" smtClean="0">
                <a:ea typeface="+mj-ea"/>
                <a:cs typeface="+mj-cs"/>
              </a:rPr>
              <a:t>CARATTERISTICHE STRUTTURALI E PERFORMANCE ECONOMICA </a:t>
            </a:r>
            <a:endParaRPr lang="it-IT" sz="2300" cap="none" dirty="0">
              <a:ea typeface="+mj-ea"/>
              <a:cs typeface="+mj-cs"/>
            </a:endParaRPr>
          </a:p>
        </p:txBody>
      </p:sp>
      <p:sp>
        <p:nvSpPr>
          <p:cNvPr id="18434" name="Segnaposto numero diapositiva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E3DE37C8-BE43-5941-A4DF-A987CE0AF472}" type="slidenum">
              <a:rPr lang="it-IT" sz="1600">
                <a:solidFill>
                  <a:schemeClr val="bg1"/>
                </a:solidFill>
                <a:latin typeface="Calibri" charset="0"/>
                <a:cs typeface="Arial" charset="0"/>
              </a:rPr>
              <a:pPr/>
              <a:t>4</a:t>
            </a:fld>
            <a:endParaRPr lang="it-IT" sz="1600">
              <a:solidFill>
                <a:schemeClr val="bg1"/>
              </a:solidFill>
              <a:latin typeface="Calibri" charset="0"/>
              <a:cs typeface="Arial" charset="0"/>
            </a:endParaRPr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sz="quarter" idx="4294967295"/>
          </p:nvPr>
        </p:nvPicPr>
        <p:blipFill>
          <a:blip r:embed="rId2"/>
          <a:srcRect l="-10500" r="-10500"/>
          <a:stretch>
            <a:fillRect/>
          </a:stretch>
        </p:blipFill>
        <p:spPr>
          <a:xfrm>
            <a:off x="179512" y="1628800"/>
            <a:ext cx="8462963" cy="4443388"/>
          </a:xfrm>
        </p:spPr>
      </p:pic>
      <p:sp>
        <p:nvSpPr>
          <p:cNvPr id="10" name="Titolo 2"/>
          <p:cNvSpPr txBox="1">
            <a:spLocks/>
          </p:cNvSpPr>
          <p:nvPr/>
        </p:nvSpPr>
        <p:spPr>
          <a:xfrm>
            <a:off x="0" y="908050"/>
            <a:ext cx="8964613" cy="720725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 cap="small" baseline="0">
                <a:solidFill>
                  <a:srgbClr val="AB2627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endParaRPr lang="it-IT" sz="2300" cap="none" dirty="0">
              <a:ea typeface="+mj-ea"/>
              <a:cs typeface="+mj-cs"/>
            </a:endParaRPr>
          </a:p>
        </p:txBody>
      </p:sp>
      <p:sp>
        <p:nvSpPr>
          <p:cNvPr id="18436" name="CasellaDiTesto 6"/>
          <p:cNvSpPr txBox="1">
            <a:spLocks noChangeArrowheads="1"/>
          </p:cNvSpPr>
          <p:nvPr/>
        </p:nvSpPr>
        <p:spPr bwMode="auto">
          <a:xfrm>
            <a:off x="899592" y="1340768"/>
            <a:ext cx="68405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it-IT" sz="1400" b="1" dirty="0"/>
              <a:t>Fatturato complessivo (2006-2010, milioni di euro; media mobile su due anni) </a:t>
            </a:r>
          </a:p>
        </p:txBody>
      </p:sp>
      <p:sp>
        <p:nvSpPr>
          <p:cNvPr id="9" name="CasellaDiTesto 6"/>
          <p:cNvSpPr txBox="1">
            <a:spLocks noChangeArrowheads="1"/>
          </p:cNvSpPr>
          <p:nvPr/>
        </p:nvSpPr>
        <p:spPr bwMode="auto">
          <a:xfrm>
            <a:off x="971600" y="6021289"/>
            <a:ext cx="1728192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1100" b="1" dirty="0" smtClean="0"/>
              <a:t>Fonte: </a:t>
            </a:r>
            <a:r>
              <a:rPr lang="it-IT" sz="1100" b="1" dirty="0" err="1" smtClean="0"/>
              <a:t>Assifer</a:t>
            </a:r>
            <a:r>
              <a:rPr lang="it-IT" sz="1100" b="1" dirty="0" smtClean="0"/>
              <a:t> </a:t>
            </a:r>
            <a:endParaRPr lang="it-IT" sz="1100" b="1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it-IT" sz="2300" cap="none" dirty="0" smtClean="0">
                <a:ea typeface="+mj-ea"/>
                <a:cs typeface="+mj-cs"/>
              </a:rPr>
              <a:t>CARATTERISTICHE STRUTTURALI E PERFORMANCE ECONOMICA </a:t>
            </a:r>
            <a:endParaRPr lang="it-IT" sz="2300" cap="none" dirty="0">
              <a:ea typeface="+mj-ea"/>
              <a:cs typeface="+mj-cs"/>
            </a:endParaRPr>
          </a:p>
        </p:txBody>
      </p:sp>
      <p:sp>
        <p:nvSpPr>
          <p:cNvPr id="18434" name="Segnaposto numero diapositiva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E3DE37C8-BE43-5941-A4DF-A987CE0AF472}" type="slidenum">
              <a:rPr lang="it-IT" sz="1600">
                <a:solidFill>
                  <a:schemeClr val="bg1"/>
                </a:solidFill>
                <a:latin typeface="Calibri" charset="0"/>
                <a:cs typeface="Arial" charset="0"/>
              </a:rPr>
              <a:pPr/>
              <a:t>5</a:t>
            </a:fld>
            <a:endParaRPr lang="it-IT" sz="1600">
              <a:solidFill>
                <a:schemeClr val="bg1"/>
              </a:solidFill>
              <a:latin typeface="Calibri" charset="0"/>
              <a:cs typeface="Arial" charset="0"/>
            </a:endParaRPr>
          </a:p>
        </p:txBody>
      </p:sp>
      <p:sp>
        <p:nvSpPr>
          <p:cNvPr id="10" name="Titolo 2"/>
          <p:cNvSpPr txBox="1">
            <a:spLocks/>
          </p:cNvSpPr>
          <p:nvPr/>
        </p:nvSpPr>
        <p:spPr>
          <a:xfrm>
            <a:off x="0" y="908050"/>
            <a:ext cx="8964613" cy="720725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 cap="small" baseline="0">
                <a:solidFill>
                  <a:srgbClr val="AB2627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endParaRPr lang="it-IT" sz="2300" cap="none" dirty="0">
              <a:ea typeface="+mj-ea"/>
              <a:cs typeface="+mj-cs"/>
            </a:endParaRPr>
          </a:p>
        </p:txBody>
      </p:sp>
      <p:sp>
        <p:nvSpPr>
          <p:cNvPr id="18436" name="CasellaDiTesto 6"/>
          <p:cNvSpPr txBox="1">
            <a:spLocks noChangeArrowheads="1"/>
          </p:cNvSpPr>
          <p:nvPr/>
        </p:nvSpPr>
        <p:spPr bwMode="auto">
          <a:xfrm>
            <a:off x="1043608" y="1340768"/>
            <a:ext cx="453650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1400" b="1" dirty="0" smtClean="0"/>
              <a:t>Valore aggiunto per addetto (2006-2009, euro) 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1611655"/>
            <a:ext cx="7128792" cy="4413062"/>
          </a:xfrm>
          <a:prstGeom prst="rect">
            <a:avLst/>
          </a:prstGeom>
        </p:spPr>
      </p:pic>
      <p:sp>
        <p:nvSpPr>
          <p:cNvPr id="11" name="CasellaDiTesto 6"/>
          <p:cNvSpPr txBox="1">
            <a:spLocks noChangeArrowheads="1"/>
          </p:cNvSpPr>
          <p:nvPr/>
        </p:nvSpPr>
        <p:spPr bwMode="auto">
          <a:xfrm>
            <a:off x="971600" y="5949280"/>
            <a:ext cx="489654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1100" b="1" dirty="0" smtClean="0"/>
              <a:t>Fonte</a:t>
            </a:r>
            <a:r>
              <a:rPr lang="it-IT" sz="1100" b="1" dirty="0"/>
              <a:t>: </a:t>
            </a:r>
            <a:r>
              <a:rPr lang="it-IT" sz="1100" b="1" dirty="0" smtClean="0"/>
              <a:t>ns. elaborazioni </a:t>
            </a:r>
            <a:r>
              <a:rPr lang="it-IT" sz="1100" b="1" dirty="0"/>
              <a:t>su dati Bureau van </a:t>
            </a:r>
            <a:r>
              <a:rPr lang="it-IT" sz="1100" b="1" dirty="0" err="1"/>
              <a:t>Dijk</a:t>
            </a:r>
            <a:r>
              <a:rPr lang="it-IT" sz="1100" b="1" dirty="0"/>
              <a:t> - AIDA  </a:t>
            </a:r>
          </a:p>
        </p:txBody>
      </p:sp>
    </p:spTree>
    <p:extLst>
      <p:ext uri="{BB962C8B-B14F-4D97-AF65-F5344CB8AC3E}">
        <p14:creationId xmlns:p14="http://schemas.microsoft.com/office/powerpoint/2010/main" val="1259234547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it-IT" sz="2300" cap="none" dirty="0" smtClean="0">
                <a:ea typeface="+mj-ea"/>
                <a:cs typeface="+mj-cs"/>
              </a:rPr>
              <a:t>CARATTERISTICHE STRUTTURALI E PERFORMANCE ECONOMICA </a:t>
            </a:r>
            <a:endParaRPr lang="it-IT" sz="2300" cap="none" dirty="0">
              <a:ea typeface="+mj-ea"/>
              <a:cs typeface="+mj-cs"/>
            </a:endParaRPr>
          </a:p>
        </p:txBody>
      </p:sp>
      <p:sp>
        <p:nvSpPr>
          <p:cNvPr id="20482" name="Segnaposto numero diapositiva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CA262DF9-4C0F-4148-B9BE-0C77A54F4F39}" type="slidenum">
              <a:rPr lang="it-IT" sz="1600">
                <a:solidFill>
                  <a:schemeClr val="bg1"/>
                </a:solidFill>
                <a:latin typeface="Calibri" charset="0"/>
                <a:cs typeface="Arial" charset="0"/>
              </a:rPr>
              <a:pPr/>
              <a:t>6</a:t>
            </a:fld>
            <a:endParaRPr lang="it-IT" sz="1600">
              <a:solidFill>
                <a:schemeClr val="bg1"/>
              </a:solidFill>
              <a:latin typeface="Calibri" charset="0"/>
              <a:cs typeface="Arial" charset="0"/>
            </a:endParaRPr>
          </a:p>
        </p:txBody>
      </p:sp>
      <p:sp>
        <p:nvSpPr>
          <p:cNvPr id="10" name="Titolo 2"/>
          <p:cNvSpPr txBox="1">
            <a:spLocks/>
          </p:cNvSpPr>
          <p:nvPr/>
        </p:nvSpPr>
        <p:spPr>
          <a:xfrm>
            <a:off x="0" y="908050"/>
            <a:ext cx="8964613" cy="720725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 cap="small" baseline="0">
                <a:solidFill>
                  <a:srgbClr val="AB2627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endParaRPr lang="it-IT" sz="2300" cap="none" dirty="0">
              <a:ea typeface="+mj-ea"/>
              <a:cs typeface="+mj-cs"/>
            </a:endParaRPr>
          </a:p>
        </p:txBody>
      </p:sp>
      <p:sp>
        <p:nvSpPr>
          <p:cNvPr id="20484" name="CasellaDiTesto 6"/>
          <p:cNvSpPr txBox="1">
            <a:spLocks noChangeArrowheads="1"/>
          </p:cNvSpPr>
          <p:nvPr/>
        </p:nvSpPr>
        <p:spPr bwMode="auto">
          <a:xfrm>
            <a:off x="1043608" y="1340768"/>
            <a:ext cx="40322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it-IT" sz="1400" b="1" dirty="0"/>
              <a:t>Redditività</a:t>
            </a:r>
            <a:r>
              <a:rPr lang="it-IT" sz="1400" i="1" dirty="0"/>
              <a:t> </a:t>
            </a:r>
            <a:r>
              <a:rPr lang="it-IT" sz="1400" b="1" dirty="0"/>
              <a:t>media (EBITDA) (2006-2009, in %) 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1628800"/>
            <a:ext cx="7135398" cy="4464497"/>
          </a:xfrm>
          <a:prstGeom prst="rect">
            <a:avLst/>
          </a:prstGeom>
        </p:spPr>
      </p:pic>
      <p:sp>
        <p:nvSpPr>
          <p:cNvPr id="8" name="CasellaDiTesto 6"/>
          <p:cNvSpPr txBox="1">
            <a:spLocks noChangeArrowheads="1"/>
          </p:cNvSpPr>
          <p:nvPr/>
        </p:nvSpPr>
        <p:spPr bwMode="auto">
          <a:xfrm>
            <a:off x="1115616" y="6021288"/>
            <a:ext cx="489654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1100" b="1" dirty="0" smtClean="0"/>
              <a:t>Fonte</a:t>
            </a:r>
            <a:r>
              <a:rPr lang="it-IT" sz="1100" b="1" dirty="0"/>
              <a:t>: </a:t>
            </a:r>
            <a:r>
              <a:rPr lang="it-IT" sz="1100" b="1" dirty="0" smtClean="0"/>
              <a:t>ns. elaborazioni </a:t>
            </a:r>
            <a:r>
              <a:rPr lang="it-IT" sz="1100" b="1" dirty="0"/>
              <a:t>su dati Bureau van </a:t>
            </a:r>
            <a:r>
              <a:rPr lang="it-IT" sz="1100" b="1" dirty="0" err="1"/>
              <a:t>Dijk</a:t>
            </a:r>
            <a:r>
              <a:rPr lang="it-IT" sz="1100" b="1" dirty="0"/>
              <a:t> - AIDA  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it-IT" sz="2300" cap="none" dirty="0" smtClean="0">
                <a:ea typeface="+mj-ea"/>
                <a:cs typeface="+mj-cs"/>
              </a:rPr>
              <a:t>CARATTERISTICHE STRUTTURALI E PERFORMANCE ECONOMICA </a:t>
            </a:r>
            <a:endParaRPr lang="it-IT" sz="2300" cap="none" dirty="0">
              <a:ea typeface="+mj-ea"/>
              <a:cs typeface="+mj-cs"/>
            </a:endParaRPr>
          </a:p>
        </p:txBody>
      </p:sp>
      <p:sp>
        <p:nvSpPr>
          <p:cNvPr id="21506" name="Segnaposto numero diapositiva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AB271744-530D-3843-A770-8E11BFD63795}" type="slidenum">
              <a:rPr lang="it-IT" sz="1600">
                <a:solidFill>
                  <a:schemeClr val="bg1"/>
                </a:solidFill>
                <a:latin typeface="Calibri" charset="0"/>
                <a:cs typeface="Arial" charset="0"/>
              </a:rPr>
              <a:pPr/>
              <a:t>7</a:t>
            </a:fld>
            <a:endParaRPr lang="it-IT" sz="1600">
              <a:solidFill>
                <a:schemeClr val="bg1"/>
              </a:solidFill>
              <a:latin typeface="Calibri" charset="0"/>
              <a:cs typeface="Arial" charset="0"/>
            </a:endParaRPr>
          </a:p>
        </p:txBody>
      </p:sp>
      <p:sp>
        <p:nvSpPr>
          <p:cNvPr id="10" name="Titolo 2"/>
          <p:cNvSpPr txBox="1">
            <a:spLocks/>
          </p:cNvSpPr>
          <p:nvPr/>
        </p:nvSpPr>
        <p:spPr>
          <a:xfrm>
            <a:off x="0" y="908050"/>
            <a:ext cx="8964613" cy="720725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 cap="small" baseline="0">
                <a:solidFill>
                  <a:srgbClr val="AB2627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endParaRPr lang="it-IT" sz="2300" cap="none" dirty="0">
              <a:ea typeface="+mj-ea"/>
              <a:cs typeface="+mj-cs"/>
            </a:endParaRPr>
          </a:p>
        </p:txBody>
      </p:sp>
      <p:sp>
        <p:nvSpPr>
          <p:cNvPr id="21508" name="CasellaDiTesto 6"/>
          <p:cNvSpPr txBox="1">
            <a:spLocks noChangeArrowheads="1"/>
          </p:cNvSpPr>
          <p:nvPr/>
        </p:nvSpPr>
        <p:spPr bwMode="auto">
          <a:xfrm>
            <a:off x="971550" y="1412875"/>
            <a:ext cx="55451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it-IT" sz="1400" b="1" dirty="0"/>
              <a:t>Imprese per segno dell’EBITDA (2006-2009; composizione %)</a:t>
            </a:r>
          </a:p>
        </p:txBody>
      </p:sp>
      <p:sp>
        <p:nvSpPr>
          <p:cNvPr id="2" name="Rettangolo 1"/>
          <p:cNvSpPr/>
          <p:nvPr/>
        </p:nvSpPr>
        <p:spPr>
          <a:xfrm>
            <a:off x="1115616" y="5877272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sz="1100" b="1" dirty="0"/>
              <a:t>Fonte: </a:t>
            </a:r>
            <a:r>
              <a:rPr lang="it-IT" sz="1100" b="1" dirty="0" smtClean="0"/>
              <a:t>ns. elaborazioni </a:t>
            </a:r>
            <a:r>
              <a:rPr lang="it-IT" sz="1100" b="1" dirty="0"/>
              <a:t>su dati Bureau van </a:t>
            </a:r>
            <a:r>
              <a:rPr lang="it-IT" sz="1100" b="1" dirty="0" err="1"/>
              <a:t>Dijk</a:t>
            </a:r>
            <a:r>
              <a:rPr lang="it-IT" sz="1100" b="1" dirty="0"/>
              <a:t> - AIDA 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7" y="1700807"/>
            <a:ext cx="7061389" cy="4248473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276225" y="28575"/>
            <a:ext cx="8856663" cy="1008063"/>
          </a:xfrm>
        </p:spPr>
        <p:txBody>
          <a:bodyPr/>
          <a:lstStyle/>
          <a:p>
            <a:pPr>
              <a:defRPr/>
            </a:pPr>
            <a:r>
              <a:rPr lang="it-IT" sz="2300" cap="none" dirty="0" smtClean="0">
                <a:ea typeface="+mj-ea"/>
                <a:cs typeface="+mj-cs"/>
              </a:rPr>
              <a:t>CARATTERISTICHE STRUTTURALI E PERFORMANCE ECONOMICA – CONFRONTI INTERNAZIONALI </a:t>
            </a:r>
            <a:endParaRPr lang="it-IT" sz="2300" cap="none" dirty="0">
              <a:ea typeface="+mj-ea"/>
              <a:cs typeface="+mj-cs"/>
            </a:endParaRPr>
          </a:p>
        </p:txBody>
      </p:sp>
      <p:sp>
        <p:nvSpPr>
          <p:cNvPr id="22530" name="Segnaposto numero diapositiva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08F091EC-1860-F940-A47F-6455BD6090E5}" type="slidenum">
              <a:rPr lang="it-IT" sz="1600">
                <a:solidFill>
                  <a:schemeClr val="bg1"/>
                </a:solidFill>
                <a:latin typeface="Calibri" charset="0"/>
                <a:cs typeface="Arial" charset="0"/>
              </a:rPr>
              <a:pPr/>
              <a:t>8</a:t>
            </a:fld>
            <a:endParaRPr lang="it-IT" sz="1600">
              <a:solidFill>
                <a:schemeClr val="bg1"/>
              </a:solidFill>
              <a:latin typeface="Calibri" charset="0"/>
              <a:cs typeface="Arial" charset="0"/>
            </a:endParaRPr>
          </a:p>
        </p:txBody>
      </p:sp>
      <p:sp>
        <p:nvSpPr>
          <p:cNvPr id="10" name="Titolo 2"/>
          <p:cNvSpPr txBox="1">
            <a:spLocks/>
          </p:cNvSpPr>
          <p:nvPr/>
        </p:nvSpPr>
        <p:spPr>
          <a:xfrm>
            <a:off x="0" y="908050"/>
            <a:ext cx="8964613" cy="720725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 cap="small" baseline="0">
                <a:solidFill>
                  <a:srgbClr val="AB2627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endParaRPr lang="it-IT" sz="2300" cap="none" dirty="0">
              <a:ea typeface="+mj-ea"/>
              <a:cs typeface="+mj-cs"/>
            </a:endParaRPr>
          </a:p>
        </p:txBody>
      </p:sp>
      <p:sp>
        <p:nvSpPr>
          <p:cNvPr id="22532" name="Segnaposto contenuto 1"/>
          <p:cNvSpPr>
            <a:spLocks noGrp="1"/>
          </p:cNvSpPr>
          <p:nvPr>
            <p:ph sz="quarter" idx="1"/>
          </p:nvPr>
        </p:nvSpPr>
        <p:spPr>
          <a:xfrm>
            <a:off x="285750" y="1773238"/>
            <a:ext cx="8678863" cy="4298950"/>
          </a:xfrm>
        </p:spPr>
        <p:txBody>
          <a:bodyPr/>
          <a:lstStyle/>
          <a:p>
            <a:r>
              <a:rPr lang="it-IT">
                <a:latin typeface="Calibri" charset="0"/>
              </a:rPr>
              <a:t>Il peso economico ed occupazionale della filiera ferroviaria in Italia – espresso rispettivamente da fatturato ed addetti - risulta chiaramente inferiore al peso assunto in altri paesi europei (Germania, Francia e Spagna).</a:t>
            </a:r>
          </a:p>
          <a:p>
            <a:endParaRPr lang="it-IT">
              <a:latin typeface="Calibri" charset="0"/>
            </a:endParaRPr>
          </a:p>
          <a:p>
            <a:r>
              <a:rPr lang="it-IT">
                <a:latin typeface="Calibri" charset="0"/>
              </a:rPr>
              <a:t>In termini di efficienza produttiva, si rileva una ampia forbice, negativa, tra l’Italia e gli altri paesi europei summenzionati. Il divario tende peraltro ad ampliarsi nel tempo.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it-IT" sz="2300" cap="none" dirty="0" smtClean="0">
                <a:ea typeface="+mj-ea"/>
                <a:cs typeface="+mj-cs"/>
              </a:rPr>
              <a:t>CARATTERISTICHE STRUTTURALI E PERFORMANCE ECONOMICA – CONFRONTI INTERNAZIONALI </a:t>
            </a:r>
            <a:endParaRPr lang="it-IT" sz="2300" cap="none" dirty="0">
              <a:ea typeface="+mj-ea"/>
              <a:cs typeface="+mj-cs"/>
            </a:endParaRPr>
          </a:p>
        </p:txBody>
      </p:sp>
      <p:sp>
        <p:nvSpPr>
          <p:cNvPr id="23554" name="Segnaposto numero diapositiva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82747CEE-D0C6-F84E-A624-F257A34FA8E9}" type="slidenum">
              <a:rPr lang="it-IT" sz="1600">
                <a:solidFill>
                  <a:schemeClr val="bg1"/>
                </a:solidFill>
                <a:latin typeface="Calibri" charset="0"/>
                <a:cs typeface="Arial" charset="0"/>
              </a:rPr>
              <a:pPr/>
              <a:t>9</a:t>
            </a:fld>
            <a:endParaRPr lang="it-IT" sz="1600">
              <a:solidFill>
                <a:schemeClr val="bg1"/>
              </a:solidFill>
              <a:latin typeface="Calibri" charset="0"/>
              <a:cs typeface="Arial" charset="0"/>
            </a:endParaRPr>
          </a:p>
        </p:txBody>
      </p:sp>
      <p:sp>
        <p:nvSpPr>
          <p:cNvPr id="10" name="Titolo 2"/>
          <p:cNvSpPr txBox="1">
            <a:spLocks/>
          </p:cNvSpPr>
          <p:nvPr/>
        </p:nvSpPr>
        <p:spPr>
          <a:xfrm>
            <a:off x="0" y="908050"/>
            <a:ext cx="8964613" cy="720725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 cap="small" baseline="0">
                <a:solidFill>
                  <a:srgbClr val="AB2627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endParaRPr lang="it-IT" sz="2300" cap="none" dirty="0">
              <a:ea typeface="+mj-ea"/>
              <a:cs typeface="+mj-cs"/>
            </a:endParaRPr>
          </a:p>
        </p:txBody>
      </p:sp>
      <p:sp>
        <p:nvSpPr>
          <p:cNvPr id="23556" name="CasellaDiTesto 6"/>
          <p:cNvSpPr txBox="1">
            <a:spLocks noChangeArrowheads="1"/>
          </p:cNvSpPr>
          <p:nvPr/>
        </p:nvSpPr>
        <p:spPr bwMode="auto">
          <a:xfrm>
            <a:off x="539750" y="1700213"/>
            <a:ext cx="8712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1400" b="1" dirty="0"/>
              <a:t>Fatturato e addetti della filiera </a:t>
            </a:r>
            <a:r>
              <a:rPr lang="it-IT" sz="1400" b="1" dirty="0" smtClean="0"/>
              <a:t>ferroviaria </a:t>
            </a:r>
            <a:r>
              <a:rPr lang="it-IT" sz="1400" b="1" dirty="0"/>
              <a:t>per paese (incidenza percentuale sul totale nel manifatturiero; medie triennali) 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988838"/>
            <a:ext cx="8496944" cy="3549981"/>
          </a:xfrm>
          <a:prstGeom prst="rect">
            <a:avLst/>
          </a:prstGeom>
        </p:spPr>
      </p:pic>
      <p:sp>
        <p:nvSpPr>
          <p:cNvPr id="5" name="Rettangolo 4"/>
          <p:cNvSpPr/>
          <p:nvPr/>
        </p:nvSpPr>
        <p:spPr>
          <a:xfrm>
            <a:off x="683568" y="5229200"/>
            <a:ext cx="597666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 err="1"/>
              <a:t>Fonte</a:t>
            </a:r>
            <a:r>
              <a:rPr lang="en-GB" sz="1100" b="1" dirty="0"/>
              <a:t>: Eurostat - Annual detailed enterprise statistics on manufacturing subsections </a:t>
            </a:r>
            <a:endParaRPr lang="it-IT" sz="1100" b="1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it-IT" sz="2300" cap="none" dirty="0" smtClean="0">
                <a:ea typeface="+mj-ea"/>
                <a:cs typeface="+mj-cs"/>
              </a:rPr>
              <a:t>CARATTERISTICHE STRUTTURALI E PERFORMANCE ECONOMICA – CONFRONTI INTERNAZIONALI </a:t>
            </a:r>
            <a:endParaRPr lang="it-IT" sz="2300" cap="none" dirty="0">
              <a:ea typeface="+mj-ea"/>
              <a:cs typeface="+mj-cs"/>
            </a:endParaRPr>
          </a:p>
        </p:txBody>
      </p:sp>
      <p:sp>
        <p:nvSpPr>
          <p:cNvPr id="24578" name="Segnaposto numero diapositiva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2BA7E457-4429-D643-A6EE-6AED1981CD09}" type="slidenum">
              <a:rPr lang="it-IT" sz="1600">
                <a:solidFill>
                  <a:schemeClr val="bg1"/>
                </a:solidFill>
                <a:latin typeface="Calibri" charset="0"/>
                <a:cs typeface="Arial" charset="0"/>
              </a:rPr>
              <a:pPr/>
              <a:t>10</a:t>
            </a:fld>
            <a:endParaRPr lang="it-IT" sz="1600">
              <a:solidFill>
                <a:schemeClr val="bg1"/>
              </a:solidFill>
              <a:latin typeface="Calibri" charset="0"/>
              <a:cs typeface="Arial" charset="0"/>
            </a:endParaRPr>
          </a:p>
        </p:txBody>
      </p:sp>
      <p:sp>
        <p:nvSpPr>
          <p:cNvPr id="10" name="Titolo 2"/>
          <p:cNvSpPr txBox="1">
            <a:spLocks/>
          </p:cNvSpPr>
          <p:nvPr/>
        </p:nvSpPr>
        <p:spPr>
          <a:xfrm>
            <a:off x="0" y="908050"/>
            <a:ext cx="8964613" cy="720725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 cap="small" baseline="0">
                <a:solidFill>
                  <a:srgbClr val="AB2627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  <a:ea typeface="ＭＳ Ｐゴシック" charset="0"/>
                <a:cs typeface="ＭＳ Ｐゴシック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AB2627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endParaRPr lang="it-IT" sz="2300" cap="none" dirty="0">
              <a:ea typeface="+mj-ea"/>
              <a:cs typeface="+mj-cs"/>
            </a:endParaRPr>
          </a:p>
        </p:txBody>
      </p:sp>
      <p:sp useBgFill="1">
        <p:nvSpPr>
          <p:cNvPr id="24580" name="CasellaDiTesto 6"/>
          <p:cNvSpPr txBox="1">
            <a:spLocks noChangeArrowheads="1"/>
          </p:cNvSpPr>
          <p:nvPr/>
        </p:nvSpPr>
        <p:spPr bwMode="auto">
          <a:xfrm>
            <a:off x="1187624" y="1844824"/>
            <a:ext cx="6408712" cy="307777"/>
          </a:xfrm>
          <a:prstGeom prst="rect">
            <a:avLst/>
          </a:prstGeom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1400" b="1" dirty="0"/>
              <a:t>Valore aggiunto per addetto per </a:t>
            </a:r>
            <a:r>
              <a:rPr lang="it-IT" sz="1400" b="1" dirty="0" smtClean="0"/>
              <a:t>paese (</a:t>
            </a:r>
            <a:r>
              <a:rPr lang="it-IT" sz="1400" b="1" dirty="0"/>
              <a:t>media triennale; Italia=100)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132856"/>
            <a:ext cx="8064896" cy="2232248"/>
          </a:xfrm>
          <a:prstGeom prst="rect">
            <a:avLst/>
          </a:prstGeom>
        </p:spPr>
      </p:pic>
      <p:sp>
        <p:nvSpPr>
          <p:cNvPr id="13" name="Rettangolo 12"/>
          <p:cNvSpPr/>
          <p:nvPr/>
        </p:nvSpPr>
        <p:spPr>
          <a:xfrm>
            <a:off x="1187624" y="4149080"/>
            <a:ext cx="597666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 err="1"/>
              <a:t>Fonte</a:t>
            </a:r>
            <a:r>
              <a:rPr lang="en-GB" sz="1100" b="1" dirty="0"/>
              <a:t>: Eurostat - Annual detailed enterprise statistics on manufacturing subsections </a:t>
            </a:r>
            <a:endParaRPr lang="it-IT" sz="1100" b="1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egnaposto numero diapositiva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6B1CC794-E19C-EB4A-9E51-F8A9268E69B7}" type="slidenum">
              <a:rPr lang="it-IT" sz="1600">
                <a:solidFill>
                  <a:schemeClr val="bg1"/>
                </a:solidFill>
                <a:latin typeface="Calibri" charset="0"/>
                <a:cs typeface="Arial" charset="0"/>
              </a:rPr>
              <a:pPr/>
              <a:t>11</a:t>
            </a:fld>
            <a:endParaRPr lang="it-IT" sz="1600">
              <a:solidFill>
                <a:schemeClr val="bg1"/>
              </a:solidFill>
              <a:latin typeface="Calibri" charset="0"/>
              <a:cs typeface="Arial" charset="0"/>
            </a:endParaRPr>
          </a:p>
        </p:txBody>
      </p:sp>
      <p:sp>
        <p:nvSpPr>
          <p:cNvPr id="11" name="Titolo 2"/>
          <p:cNvSpPr>
            <a:spLocks noGrp="1"/>
          </p:cNvSpPr>
          <p:nvPr>
            <p:ph type="title"/>
          </p:nvPr>
        </p:nvSpPr>
        <p:spPr>
          <a:xfrm>
            <a:off x="323850" y="260350"/>
            <a:ext cx="8534400" cy="647700"/>
          </a:xfrm>
        </p:spPr>
        <p:txBody>
          <a:bodyPr/>
          <a:lstStyle/>
          <a:p>
            <a:pPr>
              <a:defRPr/>
            </a:pPr>
            <a:r>
              <a:rPr lang="it-IT" sz="2300" cap="none" dirty="0" smtClean="0">
                <a:ea typeface="+mj-ea"/>
                <a:cs typeface="+mj-cs"/>
              </a:rPr>
              <a:t>LA PERFORMANCE SUI MERCATI INTERNAZIONALI</a:t>
            </a:r>
            <a:endParaRPr lang="it-IT" sz="2300" cap="none" dirty="0">
              <a:ea typeface="+mj-ea"/>
              <a:cs typeface="+mj-cs"/>
            </a:endParaRPr>
          </a:p>
        </p:txBody>
      </p:sp>
      <p:sp>
        <p:nvSpPr>
          <p:cNvPr id="25603" name="Segnaposto contenuto 1"/>
          <p:cNvSpPr>
            <a:spLocks noGrp="1"/>
          </p:cNvSpPr>
          <p:nvPr>
            <p:ph sz="quarter" idx="1"/>
          </p:nvPr>
        </p:nvSpPr>
        <p:spPr>
          <a:xfrm>
            <a:off x="179388" y="1341438"/>
            <a:ext cx="8785225" cy="5183187"/>
          </a:xfrm>
        </p:spPr>
        <p:txBody>
          <a:bodyPr/>
          <a:lstStyle/>
          <a:p>
            <a:r>
              <a:rPr lang="it-IT" dirty="0">
                <a:latin typeface="Calibri" charset="0"/>
              </a:rPr>
              <a:t>L’export risulta in continua crescita (è raddoppiato in valore rispetto al 2006, portandosi a oltre 1 </a:t>
            </a:r>
            <a:r>
              <a:rPr lang="it-IT" dirty="0" err="1">
                <a:latin typeface="Calibri" charset="0"/>
              </a:rPr>
              <a:t>mld</a:t>
            </a:r>
            <a:r>
              <a:rPr lang="it-IT" dirty="0">
                <a:latin typeface="Calibri" charset="0"/>
              </a:rPr>
              <a:t> di euro nel 2010). </a:t>
            </a:r>
          </a:p>
          <a:p>
            <a:r>
              <a:rPr lang="it-IT" dirty="0">
                <a:latin typeface="Calibri" charset="0"/>
              </a:rPr>
              <a:t>L’ import è anche aumentato, anche se in misura meno rilevante (</a:t>
            </a:r>
            <a:r>
              <a:rPr lang="it-IT" dirty="0" err="1" smtClean="0">
                <a:latin typeface="Calibri" charset="0"/>
              </a:rPr>
              <a:t>ca</a:t>
            </a:r>
            <a:r>
              <a:rPr lang="it-IT" dirty="0" smtClean="0">
                <a:latin typeface="Calibri" charset="0"/>
              </a:rPr>
              <a:t> </a:t>
            </a:r>
            <a:r>
              <a:rPr lang="it-IT" dirty="0">
                <a:latin typeface="Calibri" charset="0"/>
              </a:rPr>
              <a:t>500 mln di euro nel 2010), mantenendosi ampiamente al di sotto del valore dell’export</a:t>
            </a:r>
          </a:p>
          <a:p>
            <a:r>
              <a:rPr lang="it-IT" dirty="0">
                <a:latin typeface="Calibri" charset="0"/>
              </a:rPr>
              <a:t>La geografia della penetrazione nei mercati esteri è cambiata, estendendosi a “nuove” aree del mondo: </a:t>
            </a:r>
          </a:p>
          <a:p>
            <a:pPr lvl="1"/>
            <a:r>
              <a:rPr lang="it-IT" dirty="0">
                <a:latin typeface="Calibri" charset="0"/>
              </a:rPr>
              <a:t>Peso sempre preponderante dell’Europa (ma con ridimensionamento  dei paesi EU, e crescita area extra-UE)</a:t>
            </a:r>
          </a:p>
          <a:p>
            <a:pPr lvl="1"/>
            <a:r>
              <a:rPr lang="it-IT" dirty="0">
                <a:latin typeface="Calibri" charset="0"/>
              </a:rPr>
              <a:t>Declino dell’America, in particolare USA</a:t>
            </a:r>
          </a:p>
          <a:p>
            <a:pPr lvl="1"/>
            <a:r>
              <a:rPr lang="it-IT" dirty="0">
                <a:latin typeface="Calibri" charset="0"/>
              </a:rPr>
              <a:t>Crescita Asia, in particolare Cina, e Africa</a:t>
            </a:r>
          </a:p>
          <a:p>
            <a:pPr lvl="1"/>
            <a:r>
              <a:rPr lang="it-IT" dirty="0">
                <a:latin typeface="Calibri" charset="0"/>
              </a:rPr>
              <a:t>Crescente peso dei paesi BRIC </a:t>
            </a:r>
          </a:p>
          <a:p>
            <a:endParaRPr lang="it-IT" dirty="0">
              <a:latin typeface="Calibri" charset="0"/>
            </a:endParaRPr>
          </a:p>
          <a:p>
            <a:endParaRPr lang="it-IT" dirty="0">
              <a:latin typeface="Calibri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it-IT" sz="2300" cap="none" dirty="0" smtClean="0">
                <a:ea typeface="+mj-ea"/>
                <a:cs typeface="+mj-cs"/>
              </a:rPr>
              <a:t>LA PERFORMANCE SUI MERCATI INTERNAZIONALI</a:t>
            </a:r>
            <a:endParaRPr lang="it-IT" sz="2300" cap="none" dirty="0">
              <a:ea typeface="+mj-ea"/>
              <a:cs typeface="+mj-cs"/>
            </a:endParaRPr>
          </a:p>
        </p:txBody>
      </p:sp>
      <p:sp>
        <p:nvSpPr>
          <p:cNvPr id="26626" name="Segnaposto numero diapositiva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6A3688C7-01DB-F241-B60A-F74849B2BF84}" type="slidenum">
              <a:rPr lang="it-IT" sz="1600">
                <a:solidFill>
                  <a:schemeClr val="bg1"/>
                </a:solidFill>
                <a:latin typeface="Calibri" charset="0"/>
                <a:cs typeface="Arial" charset="0"/>
              </a:rPr>
              <a:pPr/>
              <a:t>12</a:t>
            </a:fld>
            <a:endParaRPr lang="it-IT" sz="1600">
              <a:solidFill>
                <a:schemeClr val="bg1"/>
              </a:solidFill>
              <a:latin typeface="Calibri" charset="0"/>
              <a:cs typeface="Arial" charset="0"/>
            </a:endParaRPr>
          </a:p>
        </p:txBody>
      </p:sp>
      <p:sp>
        <p:nvSpPr>
          <p:cNvPr id="26627" name="CasellaDiTesto 6"/>
          <p:cNvSpPr txBox="1">
            <a:spLocks noChangeArrowheads="1"/>
          </p:cNvSpPr>
          <p:nvPr/>
        </p:nvSpPr>
        <p:spPr bwMode="auto">
          <a:xfrm>
            <a:off x="755650" y="1412875"/>
            <a:ext cx="67691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it-IT" sz="1400" b="1"/>
              <a:t>Export e Import complessivo (2005-2010; v.a.; milioni di euro a prezzi correnti)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700808"/>
            <a:ext cx="7416824" cy="4263563"/>
          </a:xfrm>
          <a:prstGeom prst="rect">
            <a:avLst/>
          </a:prstGeom>
        </p:spPr>
      </p:pic>
      <p:sp>
        <p:nvSpPr>
          <p:cNvPr id="7" name="Rettangolo 6"/>
          <p:cNvSpPr/>
          <p:nvPr/>
        </p:nvSpPr>
        <p:spPr>
          <a:xfrm>
            <a:off x="755576" y="5949280"/>
            <a:ext cx="525658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100" b="1" dirty="0"/>
              <a:t>Fonte: </a:t>
            </a:r>
            <a:r>
              <a:rPr lang="it-IT" sz="1100" b="1" dirty="0" smtClean="0"/>
              <a:t>elaborazioni </a:t>
            </a:r>
            <a:r>
              <a:rPr lang="it-IT" sz="1100" b="1" dirty="0"/>
              <a:t>Servizio Centrale Studi Economici ANIE su dati </a:t>
            </a:r>
            <a:r>
              <a:rPr lang="it-IT" sz="1100" b="1" dirty="0" smtClean="0"/>
              <a:t>Istat</a:t>
            </a:r>
            <a:endParaRPr lang="it-IT" sz="1100" b="1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it-IT" sz="2300" cap="none" dirty="0" smtClean="0">
                <a:ea typeface="+mj-ea"/>
                <a:cs typeface="+mj-cs"/>
              </a:rPr>
              <a:t>LA PERFORMANCE SUI MERCATI INTERNAZIONALI</a:t>
            </a:r>
            <a:endParaRPr lang="it-IT" sz="2300" cap="none" dirty="0">
              <a:ea typeface="+mj-ea"/>
              <a:cs typeface="+mj-cs"/>
            </a:endParaRPr>
          </a:p>
        </p:txBody>
      </p:sp>
      <p:sp>
        <p:nvSpPr>
          <p:cNvPr id="27649" name="Segnaposto numero diapositiva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35BDC0B9-5A9D-A34E-B81F-F358C6623B21}" type="slidenum">
              <a:rPr lang="it-IT" sz="1600">
                <a:solidFill>
                  <a:schemeClr val="bg1"/>
                </a:solidFill>
                <a:latin typeface="Calibri" charset="0"/>
                <a:cs typeface="Arial" charset="0"/>
              </a:rPr>
              <a:pPr/>
              <a:t>13</a:t>
            </a:fld>
            <a:endParaRPr lang="it-IT" sz="1600">
              <a:solidFill>
                <a:schemeClr val="bg1"/>
              </a:solidFill>
              <a:latin typeface="Calibri" charset="0"/>
              <a:cs typeface="Arial" charset="0"/>
            </a:endParaRPr>
          </a:p>
        </p:txBody>
      </p:sp>
      <p:sp>
        <p:nvSpPr>
          <p:cNvPr id="27650" name="CasellaDiTesto 6"/>
          <p:cNvSpPr txBox="1">
            <a:spLocks noChangeArrowheads="1"/>
          </p:cNvSpPr>
          <p:nvPr/>
        </p:nvSpPr>
        <p:spPr bwMode="auto">
          <a:xfrm>
            <a:off x="971600" y="1340768"/>
            <a:ext cx="67691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it-IT" sz="1400" b="1" dirty="0"/>
              <a:t>Composizione % dell’export per </a:t>
            </a:r>
            <a:r>
              <a:rPr lang="it-IT" sz="1400" b="1" dirty="0" err="1"/>
              <a:t>macroaree</a:t>
            </a:r>
            <a:r>
              <a:rPr lang="it-IT" sz="1400" b="1" dirty="0"/>
              <a:t> del mondo (medie triennali)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3" y="1628800"/>
            <a:ext cx="7853754" cy="4680520"/>
          </a:xfrm>
          <a:prstGeom prst="rect">
            <a:avLst/>
          </a:prstGeom>
        </p:spPr>
      </p:pic>
      <p:sp useBgFill="1">
        <p:nvSpPr>
          <p:cNvPr id="7" name="Rettangolo 6"/>
          <p:cNvSpPr/>
          <p:nvPr/>
        </p:nvSpPr>
        <p:spPr>
          <a:xfrm>
            <a:off x="1043608" y="5949280"/>
            <a:ext cx="525658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100" b="1" dirty="0"/>
              <a:t>Fonte: </a:t>
            </a:r>
            <a:r>
              <a:rPr lang="it-IT" sz="1100" b="1" dirty="0" smtClean="0"/>
              <a:t>elaborazioni </a:t>
            </a:r>
            <a:r>
              <a:rPr lang="it-IT" sz="1100" b="1" dirty="0"/>
              <a:t>Servizio Centrale Studi Economici ANIE su dati </a:t>
            </a:r>
            <a:r>
              <a:rPr lang="it-IT" sz="1100" b="1" dirty="0" smtClean="0"/>
              <a:t>Istat</a:t>
            </a:r>
            <a:endParaRPr lang="it-IT" sz="1100" b="1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egnaposto contenuto 1"/>
          <p:cNvSpPr>
            <a:spLocks noGrp="1"/>
          </p:cNvSpPr>
          <p:nvPr>
            <p:ph sz="quarter" idx="1"/>
          </p:nvPr>
        </p:nvSpPr>
        <p:spPr>
          <a:xfrm>
            <a:off x="25400" y="1484313"/>
            <a:ext cx="8893175" cy="4897437"/>
          </a:xfrm>
        </p:spPr>
        <p:txBody>
          <a:bodyPr/>
          <a:lstStyle/>
          <a:p>
            <a:pPr marL="446088"/>
            <a:r>
              <a:rPr lang="it-IT" sz="2300">
                <a:latin typeface="Futura XBlkCn BT" charset="0"/>
              </a:rPr>
              <a:t>Grandi costruttori di proprietà nazionale e straniera </a:t>
            </a:r>
          </a:p>
          <a:p>
            <a:pPr lvl="1"/>
            <a:r>
              <a:rPr lang="it-IT" sz="2000">
                <a:latin typeface="Calibri" charset="0"/>
              </a:rPr>
              <a:t>Presidio di tutti i segmenti di prodotto, in alcuni casi con consolidata leadership internazionale (es. treni ad assetto variabile, veicoli </a:t>
            </a:r>
            <a:r>
              <a:rPr lang="it-IT" sz="2000" i="1">
                <a:latin typeface="Calibri" charset="0"/>
              </a:rPr>
              <a:t>driverless</a:t>
            </a:r>
            <a:r>
              <a:rPr lang="it-IT" sz="2000">
                <a:latin typeface="Calibri" charset="0"/>
              </a:rPr>
              <a:t>, treni diagnostici)</a:t>
            </a:r>
          </a:p>
          <a:p>
            <a:pPr marL="446088"/>
            <a:endParaRPr lang="it-IT" sz="2300">
              <a:latin typeface="Futura XBlkCn BT" charset="0"/>
            </a:endParaRPr>
          </a:p>
          <a:p>
            <a:pPr marL="446088"/>
            <a:r>
              <a:rPr lang="it-IT" sz="2300">
                <a:latin typeface="Futura XBlkCn BT" charset="0"/>
              </a:rPr>
              <a:t>Tra i sotto-sistemisti, diverse eccellenze tecnologiche, e con forte proiezione internazionale</a:t>
            </a:r>
          </a:p>
          <a:p>
            <a:pPr lvl="1"/>
            <a:r>
              <a:rPr lang="it-IT" sz="2000">
                <a:latin typeface="Calibri" charset="0"/>
              </a:rPr>
              <a:t>Gruppi servizi ausiliari, quadri di comando/controllo, banchi di manovra, sottosistemi meccanici (assili, ruote, sale montate), arredi interni, diagnostica, design industriale</a:t>
            </a:r>
          </a:p>
          <a:p>
            <a:pPr marL="446088"/>
            <a:endParaRPr lang="it-IT" sz="2300">
              <a:latin typeface="Futura XBlkCn BT" charset="0"/>
            </a:endParaRPr>
          </a:p>
          <a:p>
            <a:pPr marL="446088"/>
            <a:r>
              <a:rPr lang="it-IT" sz="2300">
                <a:latin typeface="Futura XBlkCn BT" charset="0"/>
              </a:rPr>
              <a:t>Fornitura di alcuni sottosistemi presidiata da grandi imprese straniere, a volte presenti produttivamente in Italia</a:t>
            </a:r>
          </a:p>
          <a:p>
            <a:pPr lvl="1"/>
            <a:r>
              <a:rPr lang="it-IT" sz="2000">
                <a:latin typeface="Calibri" charset="0"/>
              </a:rPr>
              <a:t>Sistemi freni, sistemi porte, intercomunicanti </a:t>
            </a:r>
          </a:p>
          <a:p>
            <a:pPr marL="446088">
              <a:buFont typeface="Wingdings 2" charset="0"/>
              <a:buNone/>
            </a:pPr>
            <a:endParaRPr lang="it-IT" sz="2200">
              <a:latin typeface="Calibri" charset="0"/>
            </a:endParaRPr>
          </a:p>
        </p:txBody>
      </p:sp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250825" y="333375"/>
            <a:ext cx="8605838" cy="57626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it-IT" sz="2600" cap="none" dirty="0" smtClean="0">
                <a:ea typeface="+mj-ea"/>
                <a:cs typeface="+mj-cs"/>
              </a:rPr>
              <a:t>LA FILIERA DEL MATERIALE ROTABILE: LE IMPRESE</a:t>
            </a:r>
          </a:p>
        </p:txBody>
      </p:sp>
      <p:sp>
        <p:nvSpPr>
          <p:cNvPr id="28675" name="Segnaposto numero diapositiva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3729EFF8-12CE-C849-9110-B73924943863}" type="slidenum">
              <a:rPr lang="it-IT" sz="1600">
                <a:solidFill>
                  <a:schemeClr val="bg1"/>
                </a:solidFill>
                <a:latin typeface="Calibri" charset="0"/>
              </a:rPr>
              <a:pPr/>
              <a:t>14</a:t>
            </a:fld>
            <a:endParaRPr lang="it-IT" sz="1600">
              <a:solidFill>
                <a:schemeClr val="bg1"/>
              </a:solidFill>
              <a:latin typeface="Calibri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egnaposto contenuto 8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 l="-13691" r="-13691"/>
          <a:stretch>
            <a:fillRect/>
          </a:stretch>
        </p:blipFill>
        <p:spPr>
          <a:xfrm>
            <a:off x="-1044624" y="260648"/>
            <a:ext cx="11233248" cy="6111164"/>
          </a:xfrm>
        </p:spPr>
      </p:pic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FC16AC-5FD1-1544-9499-3A1005072F75}" type="slidenum">
              <a:rPr lang="it-IT" smtClean="0"/>
              <a:pPr>
                <a:defRPr/>
              </a:pPr>
              <a:t>15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09524865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egnaposto contenuto 1"/>
          <p:cNvSpPr>
            <a:spLocks noGrp="1"/>
          </p:cNvSpPr>
          <p:nvPr>
            <p:ph sz="quarter" idx="1"/>
          </p:nvPr>
        </p:nvSpPr>
        <p:spPr>
          <a:xfrm>
            <a:off x="22225" y="1341438"/>
            <a:ext cx="9014271" cy="6911975"/>
          </a:xfrm>
        </p:spPr>
        <p:txBody>
          <a:bodyPr/>
          <a:lstStyle/>
          <a:p>
            <a:pPr marL="446088"/>
            <a:r>
              <a:rPr lang="it-IT" sz="2300" dirty="0">
                <a:latin typeface="Futura XBlkCn BT" charset="0"/>
              </a:rPr>
              <a:t>Area dei fornitori di secondo livello (lavorazione meccaniche, componenti meccaniche ed elettriche) suddivisa in due tipologie di imprese:</a:t>
            </a:r>
          </a:p>
          <a:p>
            <a:pPr lvl="1"/>
            <a:r>
              <a:rPr lang="it-IT" sz="1800" dirty="0">
                <a:latin typeface="Calibri" charset="0"/>
              </a:rPr>
              <a:t>Imprese caratterizzate da basso contenuto tecnologico e forte dipendenza dal costruttore, territorialmente concentrate nelle aree degli insediamenti produttivi (es. Toscana, Campania), e afflitte attualmente in diversi casi da condizione di difficoltà </a:t>
            </a:r>
            <a:r>
              <a:rPr lang="it-IT" sz="1800" dirty="0" smtClean="0">
                <a:latin typeface="Calibri" charset="0"/>
              </a:rPr>
              <a:t>economica e finanziaria </a:t>
            </a:r>
            <a:r>
              <a:rPr lang="it-IT" sz="1800" dirty="0">
                <a:latin typeface="Calibri" charset="0"/>
              </a:rPr>
              <a:t>in relazione alla fase di crisi (vedi anche dati redditività)</a:t>
            </a:r>
          </a:p>
          <a:p>
            <a:pPr lvl="1"/>
            <a:r>
              <a:rPr lang="it-IT" sz="1800" dirty="0">
                <a:latin typeface="Calibri" charset="0"/>
              </a:rPr>
              <a:t>Imprese, in diversi casi straniere, generalmente caratterizzate da un più alto livello di specializzazione tecnologica e da una qualità di prodotto più elevata </a:t>
            </a:r>
            <a:r>
              <a:rPr lang="it-IT" sz="1800" dirty="0" smtClean="0">
                <a:latin typeface="Calibri" charset="0"/>
              </a:rPr>
              <a:t>(es. produttori </a:t>
            </a:r>
            <a:r>
              <a:rPr lang="it-IT" sz="1800" dirty="0">
                <a:latin typeface="Calibri" charset="0"/>
              </a:rPr>
              <a:t>di pantografi, di connettori e sistemi di cablaggio, ecc.)  </a:t>
            </a:r>
          </a:p>
          <a:p>
            <a:pPr marL="446088"/>
            <a:r>
              <a:rPr lang="it-IT" sz="2300" dirty="0">
                <a:latin typeface="Futura XBlkCn BT" charset="0"/>
              </a:rPr>
              <a:t>Sviluppo del </a:t>
            </a:r>
            <a:r>
              <a:rPr lang="it-IT" sz="2300" i="1" dirty="0">
                <a:latin typeface="Futura XBlkCn BT" charset="0"/>
              </a:rPr>
              <a:t>service</a:t>
            </a:r>
          </a:p>
          <a:p>
            <a:pPr lvl="1"/>
            <a:r>
              <a:rPr lang="it-IT" sz="1800" dirty="0">
                <a:latin typeface="Calibri" charset="0"/>
              </a:rPr>
              <a:t>Crescente esternalizzazione dell’attività da parte del principale operatore ferroviario nazionale (che mantiene comunque larga parte dell’attività  presso le proprie officine)</a:t>
            </a:r>
          </a:p>
          <a:p>
            <a:pPr lvl="1"/>
            <a:r>
              <a:rPr lang="it-IT" sz="1800" dirty="0">
                <a:latin typeface="Calibri" charset="0"/>
              </a:rPr>
              <a:t>Ad operare in questo segmento sono sia le aziende che forniscono veicoli completi, sia diverse importanti imprese di riparazione e manutenzione che nel tempo hanno sviluppato anche in parte l’attività di costruzione (parti del veicolo) </a:t>
            </a:r>
          </a:p>
          <a:p>
            <a:pPr marL="446088"/>
            <a:endParaRPr lang="it-IT" sz="2200" dirty="0">
              <a:latin typeface="Calibri" charset="0"/>
            </a:endParaRPr>
          </a:p>
          <a:p>
            <a:pPr marL="446088"/>
            <a:endParaRPr lang="it-IT" sz="2200" dirty="0">
              <a:latin typeface="Calibri" charset="0"/>
            </a:endParaRPr>
          </a:p>
          <a:p>
            <a:pPr marL="446088">
              <a:buFont typeface="Wingdings 2" charset="0"/>
              <a:buNone/>
            </a:pPr>
            <a:endParaRPr lang="it-IT" sz="2200" dirty="0">
              <a:latin typeface="Calibri" charset="0"/>
            </a:endParaRPr>
          </a:p>
          <a:p>
            <a:pPr marL="446088">
              <a:buFont typeface="Wingdings 2" charset="0"/>
              <a:buNone/>
            </a:pPr>
            <a:endParaRPr lang="it-IT" sz="2200" dirty="0">
              <a:latin typeface="Calibri" charset="0"/>
            </a:endParaRPr>
          </a:p>
        </p:txBody>
      </p:sp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250825" y="333375"/>
            <a:ext cx="8605838" cy="57626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it-IT" sz="2600" cap="none" dirty="0" smtClean="0">
                <a:ea typeface="+mj-ea"/>
                <a:cs typeface="+mj-cs"/>
              </a:rPr>
              <a:t>LA FILIERA DEL MATERIALE ROTABILE: LE IMPRESE</a:t>
            </a:r>
          </a:p>
        </p:txBody>
      </p:sp>
      <p:sp>
        <p:nvSpPr>
          <p:cNvPr id="30723" name="Segnaposto numero diapositiva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9DBB8E0A-FE36-7F41-BCF4-DB67752C2A8E}" type="slidenum">
              <a:rPr lang="it-IT" sz="1600">
                <a:solidFill>
                  <a:schemeClr val="bg1"/>
                </a:solidFill>
                <a:latin typeface="Calibri" charset="0"/>
              </a:rPr>
              <a:pPr/>
              <a:t>16</a:t>
            </a:fld>
            <a:endParaRPr lang="it-IT" sz="1600">
              <a:solidFill>
                <a:schemeClr val="bg1"/>
              </a:solidFill>
              <a:latin typeface="Calibri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egnaposto contenuto 1"/>
          <p:cNvSpPr>
            <a:spLocks noGrp="1"/>
          </p:cNvSpPr>
          <p:nvPr>
            <p:ph sz="quarter" idx="1"/>
          </p:nvPr>
        </p:nvSpPr>
        <p:spPr>
          <a:xfrm>
            <a:off x="179388" y="1341438"/>
            <a:ext cx="8856662" cy="5040312"/>
          </a:xfrm>
        </p:spPr>
        <p:txBody>
          <a:bodyPr/>
          <a:lstStyle/>
          <a:p>
            <a:r>
              <a:rPr lang="it-IT" sz="2500">
                <a:latin typeface="Futura XBlkCn BT" charset="0"/>
              </a:rPr>
              <a:t>Domanda interna stagnante nell’ultimo decennio</a:t>
            </a:r>
          </a:p>
          <a:p>
            <a:pPr marL="352425" lvl="1" indent="-177800"/>
            <a:r>
              <a:rPr lang="it-IT" sz="1800">
                <a:latin typeface="Calibri" charset="0"/>
              </a:rPr>
              <a:t>Azione di risanamento di Trenitalia negli ultimi anni </a:t>
            </a:r>
          </a:p>
          <a:p>
            <a:pPr marL="352425" lvl="1" indent="-177800"/>
            <a:r>
              <a:rPr lang="it-IT" sz="1800">
                <a:latin typeface="Calibri" charset="0"/>
              </a:rPr>
              <a:t>Scarsità di risorse allocate al settore dalle Regioni, a cui competono i contratti per il trasporto regionale </a:t>
            </a:r>
          </a:p>
          <a:p>
            <a:pPr marL="352425" lvl="1" indent="-177800"/>
            <a:r>
              <a:rPr lang="it-IT" sz="1800">
                <a:latin typeface="Calibri" charset="0"/>
              </a:rPr>
              <a:t>Domanda proveniente dagli operatori ferroviari diversi da Trenitalia (crescita del loro ruolo a seguito della liberalizzazione del trasporto ferroviario nazionale)</a:t>
            </a:r>
          </a:p>
          <a:p>
            <a:pPr marL="352425" lvl="1" indent="-177800"/>
            <a:endParaRPr lang="it-IT" sz="1700">
              <a:latin typeface="Calibri" charset="0"/>
            </a:endParaRPr>
          </a:p>
          <a:p>
            <a:r>
              <a:rPr lang="it-IT" sz="2500">
                <a:latin typeface="Futura XBlkCn BT" charset="0"/>
              </a:rPr>
              <a:t>Forte incertezza nell</a:t>
            </a:r>
            <a:r>
              <a:rPr lang="ja-JP" altLang="it-IT" sz="2500">
                <a:latin typeface="Futura XBlkCn BT" charset="0"/>
              </a:rPr>
              <a:t>’</a:t>
            </a:r>
            <a:r>
              <a:rPr lang="it-IT" altLang="ja-JP" sz="2500">
                <a:latin typeface="Futura XBlkCn BT" charset="0"/>
              </a:rPr>
              <a:t>attuazione dei programmi di investimento</a:t>
            </a:r>
          </a:p>
          <a:p>
            <a:pPr marL="352425" lvl="1" indent="-177800"/>
            <a:r>
              <a:rPr lang="it-IT" sz="1800">
                <a:latin typeface="Calibri" charset="0"/>
              </a:rPr>
              <a:t>Diversi casi di investimenti annunciati e non effettuati</a:t>
            </a:r>
          </a:p>
          <a:p>
            <a:pPr marL="352425" lvl="1" indent="-177800"/>
            <a:r>
              <a:rPr lang="it-IT" sz="1800">
                <a:latin typeface="Calibri" charset="0"/>
              </a:rPr>
              <a:t>Discrasia tra la consistenza dei piani di investimento annunciati, e degli ordini effettivamente eseguiti </a:t>
            </a:r>
          </a:p>
          <a:p>
            <a:pPr marL="352425" lvl="1" indent="-177800"/>
            <a:r>
              <a:rPr lang="it-IT" sz="1800">
                <a:latin typeface="Calibri" charset="0"/>
              </a:rPr>
              <a:t>Dilatazione dei tempi intercorrenti tra l</a:t>
            </a:r>
            <a:r>
              <a:rPr lang="ja-JP" altLang="it-IT" sz="1800">
                <a:latin typeface="Calibri" charset="0"/>
              </a:rPr>
              <a:t>’</a:t>
            </a:r>
            <a:r>
              <a:rPr lang="it-IT" altLang="ja-JP" sz="1800">
                <a:latin typeface="Calibri" charset="0"/>
              </a:rPr>
              <a:t>annuncio degli investimenti e l’apertura dei bandi, spesso seguiti da tempi di consegna troppo brevi</a:t>
            </a:r>
          </a:p>
          <a:p>
            <a:endParaRPr lang="it-IT" sz="2000">
              <a:latin typeface="Calibri" charset="0"/>
            </a:endParaRPr>
          </a:p>
          <a:p>
            <a:endParaRPr lang="it-IT" sz="2000">
              <a:latin typeface="Calibri" charset="0"/>
            </a:endParaRPr>
          </a:p>
          <a:p>
            <a:endParaRPr lang="it-IT" sz="2300">
              <a:latin typeface="Calibri" charset="0"/>
            </a:endParaRPr>
          </a:p>
          <a:p>
            <a:pPr>
              <a:buFont typeface="Wingdings 2" charset="0"/>
              <a:buNone/>
            </a:pPr>
            <a:endParaRPr lang="it-IT" sz="2000">
              <a:latin typeface="Calibri" charset="0"/>
            </a:endParaRPr>
          </a:p>
          <a:p>
            <a:pPr>
              <a:buFont typeface="Wingdings 2" charset="0"/>
              <a:buNone/>
            </a:pPr>
            <a:endParaRPr lang="it-IT" sz="2200">
              <a:latin typeface="Calibri" charset="0"/>
            </a:endParaRPr>
          </a:p>
          <a:p>
            <a:pPr>
              <a:buFont typeface="Wingdings 2" charset="0"/>
              <a:buNone/>
            </a:pPr>
            <a:endParaRPr lang="it-IT" sz="2200">
              <a:latin typeface="Calibri" charset="0"/>
            </a:endParaRPr>
          </a:p>
        </p:txBody>
      </p:sp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179388" y="260350"/>
            <a:ext cx="8964612" cy="6477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it-IT" sz="2600" dirty="0" smtClean="0">
                <a:ea typeface="+mj-ea"/>
                <a:cs typeface="+mj-cs"/>
              </a:rPr>
              <a:t>LA FILIERA DEL MATERIALE ROTABILE: IL MERCATO INTERNO</a:t>
            </a:r>
          </a:p>
        </p:txBody>
      </p:sp>
      <p:sp>
        <p:nvSpPr>
          <p:cNvPr id="31747" name="Segnaposto numero diapositiva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EF9B7E41-8EF9-804F-81F6-68FF16558D41}" type="slidenum">
              <a:rPr lang="it-IT" sz="1600">
                <a:solidFill>
                  <a:schemeClr val="bg1"/>
                </a:solidFill>
                <a:latin typeface="Calibri" charset="0"/>
              </a:rPr>
              <a:pPr/>
              <a:t>17</a:t>
            </a:fld>
            <a:endParaRPr lang="it-IT" sz="1600">
              <a:solidFill>
                <a:schemeClr val="bg1"/>
              </a:solidFill>
              <a:latin typeface="Calibri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egnaposto contenuto 1"/>
          <p:cNvSpPr>
            <a:spLocks noGrp="1"/>
          </p:cNvSpPr>
          <p:nvPr>
            <p:ph sz="quarter" idx="1"/>
          </p:nvPr>
        </p:nvSpPr>
        <p:spPr>
          <a:xfrm>
            <a:off x="179388" y="1484313"/>
            <a:ext cx="8856662" cy="4897437"/>
          </a:xfrm>
        </p:spPr>
        <p:txBody>
          <a:bodyPr/>
          <a:lstStyle/>
          <a:p>
            <a:pPr>
              <a:defRPr/>
            </a:pPr>
            <a:r>
              <a:rPr lang="it-IT" sz="2500" dirty="0" smtClean="0">
                <a:latin typeface="Futura XBlkCn BT" charset="0"/>
              </a:rPr>
              <a:t>Frammentazione territoriale della domanda (“regionalizzazione” del mercato) da cui deriva una esasperata </a:t>
            </a:r>
            <a:r>
              <a:rPr lang="ja-JP" altLang="it-IT" sz="2500" dirty="0" smtClean="0">
                <a:latin typeface="Futura XBlkCn BT" charset="0"/>
              </a:rPr>
              <a:t>“</a:t>
            </a:r>
            <a:r>
              <a:rPr lang="it-IT" altLang="ja-JP" sz="2500" dirty="0" smtClean="0">
                <a:latin typeface="Futura XBlkCn BT" charset="0"/>
              </a:rPr>
              <a:t>customizzazione</a:t>
            </a:r>
            <a:r>
              <a:rPr lang="ja-JP" altLang="it-IT" sz="2500" dirty="0" smtClean="0">
                <a:latin typeface="Futura XBlkCn BT" charset="0"/>
              </a:rPr>
              <a:t>”</a:t>
            </a:r>
            <a:endParaRPr lang="it-IT" altLang="ja-JP" sz="2500" dirty="0">
              <a:latin typeface="Futura XBlkCn BT" charset="0"/>
            </a:endParaRPr>
          </a:p>
          <a:p>
            <a:pPr marL="352425" lvl="1" indent="-177800">
              <a:defRPr/>
            </a:pPr>
            <a:r>
              <a:rPr lang="it-IT" sz="1800" dirty="0"/>
              <a:t>Pur in presenza di vincoli strutturali specifici di ogni contesto locale (es., per ogni area urbana), la domanda di </a:t>
            </a:r>
            <a:r>
              <a:rPr lang="ja-JP" altLang="it-IT" sz="1800" dirty="0"/>
              <a:t>“</a:t>
            </a:r>
            <a:r>
              <a:rPr lang="it-IT" altLang="ja-JP" sz="1800" dirty="0"/>
              <a:t>customizzazione</a:t>
            </a:r>
            <a:r>
              <a:rPr lang="ja-JP" altLang="it-IT" sz="1800" dirty="0"/>
              <a:t>”</a:t>
            </a:r>
            <a:r>
              <a:rPr lang="it-IT" altLang="ja-JP" sz="1800" dirty="0"/>
              <a:t> del prodotto </a:t>
            </a:r>
            <a:r>
              <a:rPr lang="it-IT" altLang="ja-JP" sz="1800" dirty="0" smtClean="0"/>
              <a:t>appare eccessiva in </a:t>
            </a:r>
            <a:r>
              <a:rPr lang="it-IT" altLang="ja-JP" sz="1800" dirty="0"/>
              <a:t>relazione ai volumi richiesti e alle attuali esigenze produttive dei </a:t>
            </a:r>
            <a:r>
              <a:rPr lang="it-IT" altLang="ja-JP" sz="1800" dirty="0" smtClean="0"/>
              <a:t>costruttori</a:t>
            </a:r>
          </a:p>
          <a:p>
            <a:pPr marL="352425" lvl="1" indent="-177800">
              <a:defRPr/>
            </a:pPr>
            <a:r>
              <a:rPr lang="it-IT" sz="1800" dirty="0" smtClean="0"/>
              <a:t>Nel mercato francese esempi </a:t>
            </a:r>
            <a:r>
              <a:rPr lang="it-IT" sz="1800" dirty="0"/>
              <a:t>di un diverso e più strutturato </a:t>
            </a:r>
            <a:r>
              <a:rPr lang="it-IT" sz="1800" dirty="0" smtClean="0"/>
              <a:t>approccio (accordo </a:t>
            </a:r>
            <a:r>
              <a:rPr lang="it-IT" sz="1800" dirty="0"/>
              <a:t>gestito dalle ferrovie nazionali con quelle regionali ed i clienti urbani per l’assegnazione di un contratto per ben 200 tram treno (24 + 176 in opzione</a:t>
            </a:r>
            <a:r>
              <a:rPr lang="it-IT" sz="1800" dirty="0" smtClean="0"/>
              <a:t>)). </a:t>
            </a:r>
            <a:endParaRPr lang="it-IT" altLang="ja-JP" sz="1800" dirty="0"/>
          </a:p>
          <a:p>
            <a:pPr marL="542925" lvl="1" indent="-171450">
              <a:buClr>
                <a:schemeClr val="accent1"/>
              </a:buClr>
              <a:buSzPct val="85000"/>
              <a:buFont typeface="Courier New" charset="0"/>
              <a:buChar char="o"/>
              <a:defRPr/>
            </a:pPr>
            <a:endParaRPr lang="it-IT" altLang="ja-JP" sz="1700" dirty="0">
              <a:solidFill>
                <a:schemeClr val="tx1"/>
              </a:solidFill>
              <a:latin typeface="Futura XBlkCn BT" charset="0"/>
            </a:endParaRPr>
          </a:p>
          <a:p>
            <a:pPr>
              <a:buFont typeface="Courier New" charset="0"/>
              <a:buChar char="o"/>
              <a:defRPr/>
            </a:pPr>
            <a:endParaRPr lang="it-IT" sz="1800" dirty="0">
              <a:latin typeface="Calibri" charset="0"/>
            </a:endParaRPr>
          </a:p>
          <a:p>
            <a:pPr>
              <a:defRPr/>
            </a:pPr>
            <a:endParaRPr lang="it-IT" sz="2000" dirty="0">
              <a:latin typeface="Calibri" charset="0"/>
            </a:endParaRPr>
          </a:p>
          <a:p>
            <a:pPr>
              <a:defRPr/>
            </a:pPr>
            <a:endParaRPr lang="it-IT" sz="2000" dirty="0">
              <a:latin typeface="Calibri" charset="0"/>
            </a:endParaRPr>
          </a:p>
          <a:p>
            <a:pPr>
              <a:defRPr/>
            </a:pPr>
            <a:endParaRPr lang="it-IT" sz="2300" dirty="0">
              <a:latin typeface="Calibri" charset="0"/>
            </a:endParaRPr>
          </a:p>
          <a:p>
            <a:pPr>
              <a:buFont typeface="Wingdings 2" charset="0"/>
              <a:buNone/>
              <a:defRPr/>
            </a:pPr>
            <a:endParaRPr lang="it-IT" sz="2000" dirty="0">
              <a:latin typeface="Calibri" charset="0"/>
            </a:endParaRPr>
          </a:p>
          <a:p>
            <a:pPr>
              <a:buFont typeface="Wingdings 2" charset="0"/>
              <a:buNone/>
              <a:defRPr/>
            </a:pPr>
            <a:endParaRPr lang="it-IT" sz="2200" dirty="0">
              <a:latin typeface="Calibri" charset="0"/>
            </a:endParaRPr>
          </a:p>
          <a:p>
            <a:pPr>
              <a:buFont typeface="Wingdings 2" charset="0"/>
              <a:buNone/>
              <a:defRPr/>
            </a:pPr>
            <a:endParaRPr lang="it-IT" sz="2200" dirty="0">
              <a:latin typeface="Calibri" charset="0"/>
            </a:endParaRPr>
          </a:p>
        </p:txBody>
      </p:sp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179388" y="260350"/>
            <a:ext cx="8964612" cy="6477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it-IT" sz="2600" dirty="0" smtClean="0">
                <a:ea typeface="+mj-ea"/>
                <a:cs typeface="+mj-cs"/>
              </a:rPr>
              <a:t>LA FILIERA DEL MATERIALE ROTABILE: IL MERCATO INTERNO</a:t>
            </a:r>
          </a:p>
        </p:txBody>
      </p:sp>
      <p:sp>
        <p:nvSpPr>
          <p:cNvPr id="32771" name="Segnaposto numero diapositiva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96DB19CE-C482-6F47-BD7E-80CA34248549}" type="slidenum">
              <a:rPr lang="it-IT" sz="1600">
                <a:solidFill>
                  <a:schemeClr val="bg1"/>
                </a:solidFill>
                <a:latin typeface="Calibri" charset="0"/>
              </a:rPr>
              <a:pPr/>
              <a:t>18</a:t>
            </a:fld>
            <a:endParaRPr lang="it-IT" sz="1600">
              <a:solidFill>
                <a:schemeClr val="bg1"/>
              </a:solidFill>
              <a:latin typeface="Calibri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olo 1"/>
          <p:cNvSpPr>
            <a:spLocks noGrp="1"/>
          </p:cNvSpPr>
          <p:nvPr>
            <p:ph type="title"/>
          </p:nvPr>
        </p:nvSpPr>
        <p:spPr bwMode="auto">
          <a:xfrm>
            <a:off x="250825" y="260350"/>
            <a:ext cx="8643938" cy="865188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sz="2600" cap="none">
                <a:latin typeface="Calibri" charset="0"/>
              </a:rPr>
              <a:t>MATERIALE ROTABILE (FERROVIARIO E FERROTRANVIARIO). ORDINATO NEL MERCATO ITALIANO</a:t>
            </a:r>
          </a:p>
        </p:txBody>
      </p:sp>
      <p:sp>
        <p:nvSpPr>
          <p:cNvPr id="33795" name="CasellaDiTesto 6"/>
          <p:cNvSpPr txBox="1">
            <a:spLocks noChangeArrowheads="1"/>
          </p:cNvSpPr>
          <p:nvPr/>
        </p:nvSpPr>
        <p:spPr bwMode="auto">
          <a:xfrm>
            <a:off x="971600" y="1412776"/>
            <a:ext cx="712839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it-IT" sz="1400" b="1" dirty="0"/>
              <a:t>Andamento dell’ordinato Italia per segmenti di mercato. 2003-2009. </a:t>
            </a:r>
            <a:r>
              <a:rPr lang="it-IT" sz="1400" b="1" dirty="0" smtClean="0"/>
              <a:t>Milioni </a:t>
            </a:r>
            <a:r>
              <a:rPr lang="it-IT" sz="1400" b="1" dirty="0"/>
              <a:t>di Euro</a:t>
            </a:r>
          </a:p>
        </p:txBody>
      </p:sp>
      <p:pic>
        <p:nvPicPr>
          <p:cNvPr id="33796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00213"/>
            <a:ext cx="8064500" cy="380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Segnaposto contenuto 1"/>
          <p:cNvSpPr>
            <a:spLocks noGrp="1"/>
          </p:cNvSpPr>
          <p:nvPr>
            <p:ph sz="quarter" idx="1"/>
          </p:nvPr>
        </p:nvSpPr>
        <p:spPr>
          <a:xfrm>
            <a:off x="179388" y="1484313"/>
            <a:ext cx="8785225" cy="4681537"/>
          </a:xfrm>
        </p:spPr>
        <p:txBody>
          <a:bodyPr/>
          <a:lstStyle/>
          <a:p>
            <a:r>
              <a:rPr lang="it-IT" sz="2800" dirty="0">
                <a:latin typeface="Futura XBlkCn BT" charset="0"/>
              </a:rPr>
              <a:t>Queste criticità della domanda interna determinano:</a:t>
            </a:r>
          </a:p>
          <a:p>
            <a:pPr marL="352425" lvl="1" indent="-177800"/>
            <a:r>
              <a:rPr lang="it-IT" sz="1800" dirty="0">
                <a:latin typeface="Calibri" charset="0"/>
              </a:rPr>
              <a:t>Scarso effetto-traino del mercato interno </a:t>
            </a:r>
            <a:r>
              <a:rPr lang="it-IT" sz="1800" dirty="0" smtClean="0">
                <a:latin typeface="Calibri" charset="0"/>
              </a:rPr>
              <a:t>sull’</a:t>
            </a:r>
            <a:r>
              <a:rPr lang="it-IT" altLang="ja-JP" sz="1800" dirty="0" smtClean="0">
                <a:latin typeface="Calibri" charset="0"/>
              </a:rPr>
              <a:t>intera </a:t>
            </a:r>
            <a:r>
              <a:rPr lang="it-IT" altLang="ja-JP" sz="1800" dirty="0">
                <a:latin typeface="Calibri" charset="0"/>
              </a:rPr>
              <a:t>filiera nazionale (come invece è accaduto per il segnalamento, e nel rotabile in altri paesi EU)</a:t>
            </a:r>
          </a:p>
          <a:p>
            <a:pPr marL="352425" lvl="1" indent="-177800"/>
            <a:r>
              <a:rPr lang="it-IT" sz="1800" dirty="0">
                <a:latin typeface="Calibri" charset="0"/>
              </a:rPr>
              <a:t>Difficoltà di pianificazione e organizzazione nel medio-lungo </a:t>
            </a:r>
            <a:r>
              <a:rPr lang="it-IT" sz="1800" dirty="0" smtClean="0">
                <a:latin typeface="Calibri" charset="0"/>
              </a:rPr>
              <a:t>dell’</a:t>
            </a:r>
            <a:r>
              <a:rPr lang="it-IT" altLang="ja-JP" sz="1800" dirty="0" smtClean="0">
                <a:latin typeface="Calibri" charset="0"/>
              </a:rPr>
              <a:t>attività </a:t>
            </a:r>
            <a:r>
              <a:rPr lang="it-IT" altLang="ja-JP" sz="1800" dirty="0">
                <a:latin typeface="Calibri" charset="0"/>
              </a:rPr>
              <a:t>produttiva, in particolare </a:t>
            </a:r>
            <a:r>
              <a:rPr lang="it-IT" altLang="ja-JP" sz="1800" dirty="0" smtClean="0">
                <a:latin typeface="Calibri" charset="0"/>
              </a:rPr>
              <a:t>dell’attività di </a:t>
            </a:r>
            <a:r>
              <a:rPr lang="it-IT" altLang="ja-JP" sz="1800" dirty="0">
                <a:latin typeface="Calibri" charset="0"/>
              </a:rPr>
              <a:t>R&amp;S, per il costruttore e </a:t>
            </a:r>
            <a:r>
              <a:rPr lang="it-IT" altLang="ja-JP" sz="1800" dirty="0" smtClean="0">
                <a:latin typeface="Calibri" charset="0"/>
              </a:rPr>
              <a:t>per l’intera </a:t>
            </a:r>
            <a:r>
              <a:rPr lang="it-IT" altLang="ja-JP" sz="1800" dirty="0">
                <a:latin typeface="Calibri" charset="0"/>
              </a:rPr>
              <a:t>filiera </a:t>
            </a:r>
          </a:p>
          <a:p>
            <a:pPr marL="352425" lvl="1" indent="-177800"/>
            <a:r>
              <a:rPr lang="it-IT" sz="1800" dirty="0">
                <a:latin typeface="Calibri" charset="0"/>
              </a:rPr>
              <a:t>Mancanza di importanti referenze per i costruttori nazionali da spendere sui mercati internazionali</a:t>
            </a:r>
          </a:p>
          <a:p>
            <a:pPr marL="352425" lvl="1" indent="-177800"/>
            <a:r>
              <a:rPr lang="it-IT" sz="1800" dirty="0">
                <a:latin typeface="Calibri" charset="0"/>
              </a:rPr>
              <a:t>Orientamento - </a:t>
            </a:r>
            <a:r>
              <a:rPr lang="ja-JP" altLang="it-IT" sz="1800" dirty="0">
                <a:latin typeface="Calibri" charset="0"/>
              </a:rPr>
              <a:t>“</a:t>
            </a:r>
            <a:r>
              <a:rPr lang="it-IT" altLang="ja-JP" sz="1800" dirty="0">
                <a:latin typeface="Calibri" charset="0"/>
              </a:rPr>
              <a:t>fuga</a:t>
            </a:r>
            <a:r>
              <a:rPr lang="ja-JP" altLang="it-IT" sz="1800" dirty="0">
                <a:latin typeface="Calibri" charset="0"/>
              </a:rPr>
              <a:t>”</a:t>
            </a:r>
            <a:r>
              <a:rPr lang="it-IT" altLang="ja-JP" sz="1800" dirty="0">
                <a:latin typeface="Calibri" charset="0"/>
              </a:rPr>
              <a:t> - verso l</a:t>
            </a:r>
            <a:r>
              <a:rPr lang="ja-JP" altLang="it-IT" sz="1800" dirty="0">
                <a:latin typeface="Calibri" charset="0"/>
              </a:rPr>
              <a:t>’</a:t>
            </a:r>
            <a:r>
              <a:rPr lang="it-IT" altLang="ja-JP" sz="1800" dirty="0">
                <a:latin typeface="Calibri" charset="0"/>
              </a:rPr>
              <a:t>estero delle imprese, a compensare la carenza di domanda interna (dato con risvolti comunque positivi)</a:t>
            </a:r>
          </a:p>
          <a:p>
            <a:pPr marL="352425" lvl="1" indent="-177800"/>
            <a:r>
              <a:rPr lang="it-IT" sz="1800" dirty="0">
                <a:latin typeface="Calibri" charset="0"/>
              </a:rPr>
              <a:t>Rafforzamento relativo dei costruttori/competitor di altri paesi </a:t>
            </a:r>
            <a:r>
              <a:rPr lang="it-IT" sz="1800" dirty="0" smtClean="0">
                <a:latin typeface="Calibri" charset="0"/>
              </a:rPr>
              <a:t>europei, </a:t>
            </a:r>
            <a:r>
              <a:rPr lang="it-IT" sz="1800" dirty="0">
                <a:latin typeface="Calibri" charset="0"/>
              </a:rPr>
              <a:t>cresciuti e resi referenziati e competitivi dal forte e strutturato ruolo della domanda interna nei loro </a:t>
            </a:r>
            <a:r>
              <a:rPr lang="it-IT" sz="1800" dirty="0" smtClean="0">
                <a:latin typeface="Calibri" charset="0"/>
              </a:rPr>
              <a:t>paesi </a:t>
            </a:r>
            <a:r>
              <a:rPr lang="it-IT" sz="1800" dirty="0" smtClean="0">
                <a:latin typeface="Calibri" charset="0"/>
              </a:rPr>
              <a:t>(</a:t>
            </a:r>
            <a:r>
              <a:rPr lang="it-IT" sz="1800" dirty="0" smtClean="0"/>
              <a:t>in </a:t>
            </a:r>
            <a:r>
              <a:rPr lang="it-IT" sz="1800" dirty="0"/>
              <a:t>Francia e Germania </a:t>
            </a:r>
            <a:r>
              <a:rPr lang="it-IT" sz="1800" dirty="0" smtClean="0"/>
              <a:t>contratti </a:t>
            </a:r>
            <a:r>
              <a:rPr lang="it-IT" sz="1800" dirty="0"/>
              <a:t>quadro con orizzonte decennale </a:t>
            </a:r>
            <a:r>
              <a:rPr lang="it-IT" sz="1800" dirty="0" smtClean="0"/>
              <a:t>stipulati </a:t>
            </a:r>
            <a:r>
              <a:rPr lang="it-IT" sz="1800" dirty="0"/>
              <a:t>nel 2009 e 2010 </a:t>
            </a:r>
            <a:r>
              <a:rPr lang="it-IT" sz="1800" dirty="0" smtClean="0"/>
              <a:t>per </a:t>
            </a:r>
            <a:r>
              <a:rPr lang="it-IT" sz="1800" dirty="0"/>
              <a:t>l’acquisto di materiale rotabile per servizio </a:t>
            </a:r>
            <a:r>
              <a:rPr lang="it-IT" sz="1800" dirty="0" smtClean="0"/>
              <a:t>regionale, </a:t>
            </a:r>
            <a:r>
              <a:rPr lang="it-IT" sz="1800" dirty="0"/>
              <a:t>rispettivamente </a:t>
            </a:r>
            <a:r>
              <a:rPr lang="it-IT" sz="1800" dirty="0" smtClean="0"/>
              <a:t>dell’ammontare di </a:t>
            </a:r>
            <a:r>
              <a:rPr lang="it-IT" sz="1800" dirty="0"/>
              <a:t>15 </a:t>
            </a:r>
            <a:r>
              <a:rPr lang="it-IT" sz="1800" dirty="0" smtClean="0"/>
              <a:t>miliardi di Euro – </a:t>
            </a:r>
            <a:r>
              <a:rPr lang="it-IT" sz="1800" dirty="0"/>
              <a:t>F</a:t>
            </a:r>
            <a:r>
              <a:rPr lang="it-IT" sz="1800" dirty="0" smtClean="0"/>
              <a:t>rancia - e </a:t>
            </a:r>
            <a:r>
              <a:rPr lang="it-IT" sz="1800" dirty="0"/>
              <a:t>2,9 </a:t>
            </a:r>
            <a:r>
              <a:rPr lang="it-IT" sz="1800" dirty="0" smtClean="0"/>
              <a:t>miliardi di Euro – Germania) </a:t>
            </a:r>
            <a:endParaRPr lang="it-IT" sz="1800" dirty="0" smtClean="0">
              <a:latin typeface="Calibri" charset="0"/>
            </a:endParaRPr>
          </a:p>
          <a:p>
            <a:pPr marL="352425" lvl="1" indent="-177800"/>
            <a:endParaRPr lang="it-IT" sz="1800" dirty="0">
              <a:latin typeface="Calibri" charset="0"/>
            </a:endParaRPr>
          </a:p>
        </p:txBody>
      </p:sp>
      <p:sp>
        <p:nvSpPr>
          <p:cNvPr id="34818" name="Titolo 2"/>
          <p:cNvSpPr>
            <a:spLocks noGrp="1"/>
          </p:cNvSpPr>
          <p:nvPr>
            <p:ph type="title"/>
          </p:nvPr>
        </p:nvSpPr>
        <p:spPr bwMode="auto">
          <a:xfrm>
            <a:off x="179388" y="260350"/>
            <a:ext cx="8964612" cy="6477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it-IT" sz="2600" cap="none">
                <a:latin typeface="Calibri" charset="0"/>
              </a:rPr>
              <a:t>LA FILIERA DEL MATERIALE ROTABILE: IL MERCATO INTERNO (2)</a:t>
            </a:r>
          </a:p>
        </p:txBody>
      </p:sp>
      <p:sp>
        <p:nvSpPr>
          <p:cNvPr id="34819" name="Segnaposto numero diapositiva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F76D1FA5-DCD9-054E-8676-B6B0D5BAE5F3}" type="slidenum">
              <a:rPr lang="it-IT" sz="1600">
                <a:solidFill>
                  <a:schemeClr val="bg1"/>
                </a:solidFill>
                <a:latin typeface="Calibri" charset="0"/>
              </a:rPr>
              <a:pPr/>
              <a:t>20</a:t>
            </a:fld>
            <a:endParaRPr lang="it-IT" sz="1600">
              <a:solidFill>
                <a:schemeClr val="bg1"/>
              </a:solidFill>
              <a:latin typeface="Calibri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egnaposto contenuto 1"/>
          <p:cNvSpPr>
            <a:spLocks noGrp="1"/>
          </p:cNvSpPr>
          <p:nvPr>
            <p:ph sz="quarter" idx="1"/>
          </p:nvPr>
        </p:nvSpPr>
        <p:spPr>
          <a:xfrm>
            <a:off x="179388" y="1341438"/>
            <a:ext cx="8856662" cy="5688012"/>
          </a:xfrm>
        </p:spPr>
        <p:txBody>
          <a:bodyPr/>
          <a:lstStyle/>
          <a:p>
            <a:pPr>
              <a:defRPr/>
            </a:pPr>
            <a:r>
              <a:rPr lang="it-IT" sz="2200" dirty="0" smtClean="0">
                <a:latin typeface="Futura XBlkCn BT" charset="0"/>
              </a:rPr>
              <a:t>Nel passato recente </a:t>
            </a:r>
            <a:r>
              <a:rPr lang="it-IT" sz="2200" dirty="0">
                <a:latin typeface="Futura XBlkCn BT" charset="0"/>
              </a:rPr>
              <a:t>Europa mercato più rilevante, e dove peraltro sono vendute le tecnologie più innovative</a:t>
            </a:r>
          </a:p>
          <a:p>
            <a:pPr>
              <a:defRPr/>
            </a:pPr>
            <a:r>
              <a:rPr lang="it-IT" sz="2200" dirty="0">
                <a:latin typeface="Futura XBlkCn BT" charset="0"/>
              </a:rPr>
              <a:t>Oggi, e in prospettiva, tuttavia, il mercato più importante per i principali costruttori mondiali è la Cina, nel quale non solo si esporta, ma si effettuano anche investimenti produttivi</a:t>
            </a:r>
          </a:p>
          <a:p>
            <a:pPr marL="450850" lvl="1" indent="-276225">
              <a:defRPr/>
            </a:pPr>
            <a:r>
              <a:rPr lang="it-IT" sz="1800" dirty="0">
                <a:latin typeface="Calibri" charset="0"/>
              </a:rPr>
              <a:t>aziende occidentali in joint-venture con quelle cinesi, controllate centralmente dal governo (cinesi: 100% parte meccanica e fino al 40% parte elettrica).  </a:t>
            </a:r>
          </a:p>
          <a:p>
            <a:pPr marL="450850" lvl="1" indent="-276225">
              <a:defRPr/>
            </a:pPr>
            <a:r>
              <a:rPr lang="it-IT" sz="1800" dirty="0">
                <a:latin typeface="Calibri" charset="0"/>
              </a:rPr>
              <a:t>Costruttori </a:t>
            </a:r>
            <a:r>
              <a:rPr lang="it-IT" sz="1800" dirty="0" smtClean="0">
                <a:latin typeface="Calibri" charset="0"/>
              </a:rPr>
              <a:t>spesso </a:t>
            </a:r>
            <a:r>
              <a:rPr lang="it-IT" sz="1800" dirty="0">
                <a:latin typeface="Calibri" charset="0"/>
              </a:rPr>
              <a:t>seguiti dai </a:t>
            </a:r>
            <a:r>
              <a:rPr lang="it-IT" sz="1800" dirty="0" smtClean="0">
                <a:latin typeface="Calibri" charset="0"/>
              </a:rPr>
              <a:t>fornitori (che realizzano propri stabilimenti produttivi)</a:t>
            </a:r>
            <a:endParaRPr lang="it-IT" sz="1800" dirty="0">
              <a:latin typeface="Calibri" charset="0"/>
            </a:endParaRPr>
          </a:p>
          <a:p>
            <a:pPr>
              <a:defRPr/>
            </a:pPr>
            <a:r>
              <a:rPr lang="it-IT" sz="2200" dirty="0">
                <a:latin typeface="Futura XBlkCn BT" charset="0"/>
              </a:rPr>
              <a:t>… ma dalla Cina crescente pressione competitiva in futuro</a:t>
            </a:r>
          </a:p>
          <a:p>
            <a:pPr marL="268288" lvl="1" indent="-184150">
              <a:defRPr/>
            </a:pPr>
            <a:r>
              <a:rPr lang="it-IT" sz="1800" dirty="0">
                <a:latin typeface="Calibri" charset="0"/>
              </a:rPr>
              <a:t>32 aziende con </a:t>
            </a:r>
            <a:r>
              <a:rPr lang="it-IT" sz="1800" dirty="0" err="1">
                <a:latin typeface="Calibri" charset="0"/>
              </a:rPr>
              <a:t>ca</a:t>
            </a:r>
            <a:r>
              <a:rPr lang="it-IT" sz="1800" dirty="0">
                <a:latin typeface="Calibri" charset="0"/>
              </a:rPr>
              <a:t>. 1 mln di addetti: elevata </a:t>
            </a:r>
            <a:r>
              <a:rPr lang="ja-JP" altLang="it-IT" sz="1800" dirty="0">
                <a:latin typeface="Calibri" charset="0"/>
              </a:rPr>
              <a:t>“</a:t>
            </a:r>
            <a:r>
              <a:rPr lang="it-IT" altLang="ja-JP" sz="1800" dirty="0">
                <a:latin typeface="Calibri" charset="0"/>
              </a:rPr>
              <a:t>forza d</a:t>
            </a:r>
            <a:r>
              <a:rPr lang="ja-JP" altLang="it-IT" sz="1800" dirty="0">
                <a:latin typeface="Calibri" charset="0"/>
              </a:rPr>
              <a:t>’</a:t>
            </a:r>
            <a:r>
              <a:rPr lang="it-IT" altLang="ja-JP" sz="1800" dirty="0">
                <a:latin typeface="Calibri" charset="0"/>
              </a:rPr>
              <a:t>urto</a:t>
            </a:r>
            <a:r>
              <a:rPr lang="ja-JP" altLang="it-IT" sz="1800" dirty="0">
                <a:latin typeface="Calibri" charset="0"/>
              </a:rPr>
              <a:t>”</a:t>
            </a:r>
            <a:r>
              <a:rPr lang="it-IT" altLang="ja-JP" sz="1800" dirty="0">
                <a:latin typeface="Calibri" charset="0"/>
              </a:rPr>
              <a:t> produttiva tale che andrà presto in saturazione sul mercato interno, cercando sbocchi su altri mercati</a:t>
            </a:r>
          </a:p>
          <a:p>
            <a:pPr marL="268288" lvl="1" indent="-184150">
              <a:defRPr/>
            </a:pPr>
            <a:r>
              <a:rPr lang="it-IT" sz="1800" dirty="0">
                <a:latin typeface="Calibri" charset="0"/>
              </a:rPr>
              <a:t>Processo di trasferimento tecnologico rischia di eliminare il gap</a:t>
            </a:r>
            <a:endParaRPr lang="it-IT" altLang="ja-JP" sz="1800" dirty="0">
              <a:latin typeface="Calibri" charset="0"/>
            </a:endParaRPr>
          </a:p>
          <a:p>
            <a:pPr marL="268288" lvl="1" indent="-184150">
              <a:defRPr/>
            </a:pPr>
            <a:r>
              <a:rPr lang="it-IT" altLang="ja-JP" sz="1800" dirty="0">
                <a:latin typeface="Calibri" charset="0"/>
              </a:rPr>
              <a:t>Grosso supporto del sistema-paese (</a:t>
            </a:r>
            <a:r>
              <a:rPr lang="it-IT" sz="1800" dirty="0">
                <a:latin typeface="Calibri" charset="0"/>
              </a:rPr>
              <a:t>istituti bancari che finanziano l</a:t>
            </a:r>
            <a:r>
              <a:rPr lang="ja-JP" altLang="it-IT" sz="1800" dirty="0">
                <a:latin typeface="Calibri" charset="0"/>
              </a:rPr>
              <a:t>’</a:t>
            </a:r>
            <a:r>
              <a:rPr lang="it-IT" altLang="ja-JP" sz="1800" dirty="0">
                <a:latin typeface="Calibri" charset="0"/>
              </a:rPr>
              <a:t>export)</a:t>
            </a:r>
          </a:p>
          <a:p>
            <a:pPr marL="268288" lvl="1" indent="-184150">
              <a:defRPr/>
            </a:pPr>
            <a:r>
              <a:rPr lang="it-IT" sz="1800" dirty="0">
                <a:latin typeface="Calibri" charset="0"/>
              </a:rPr>
              <a:t>Tendenza alla centralizzazione delle tecnologie: già presentato il primo – e unico - treno AV cinese (in Occidente “dispersione”: molteplicità di treni AV )</a:t>
            </a:r>
          </a:p>
          <a:p>
            <a:pPr>
              <a:defRPr/>
            </a:pPr>
            <a:endParaRPr lang="it-IT" sz="2000" dirty="0">
              <a:latin typeface="Calibri" charset="0"/>
            </a:endParaRPr>
          </a:p>
          <a:p>
            <a:pPr>
              <a:defRPr/>
            </a:pPr>
            <a:endParaRPr lang="it-IT" sz="2000" dirty="0">
              <a:latin typeface="Calibri" charset="0"/>
            </a:endParaRPr>
          </a:p>
          <a:p>
            <a:pPr>
              <a:defRPr/>
            </a:pPr>
            <a:endParaRPr lang="it-IT" dirty="0">
              <a:latin typeface="Calibri" charset="0"/>
            </a:endParaRPr>
          </a:p>
        </p:txBody>
      </p:sp>
      <p:sp>
        <p:nvSpPr>
          <p:cNvPr id="35842" name="Titolo 2"/>
          <p:cNvSpPr>
            <a:spLocks noGrp="1"/>
          </p:cNvSpPr>
          <p:nvPr>
            <p:ph type="title"/>
          </p:nvPr>
        </p:nvSpPr>
        <p:spPr bwMode="auto">
          <a:xfrm>
            <a:off x="179388" y="214313"/>
            <a:ext cx="8785225" cy="982662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it-IT" sz="2600" cap="none" dirty="0">
                <a:latin typeface="Calibri" charset="0"/>
              </a:rPr>
              <a:t>LA FILIERA DEL MATERIALE ROTABILE: </a:t>
            </a:r>
            <a:r>
              <a:rPr lang="it-IT" sz="2600" cap="none" dirty="0" smtClean="0">
                <a:latin typeface="Calibri" charset="0"/>
              </a:rPr>
              <a:t>COMPETITIVITA’</a:t>
            </a:r>
            <a:r>
              <a:rPr lang="it-IT" altLang="ja-JP" sz="2600" cap="none" dirty="0" smtClean="0">
                <a:latin typeface="Calibri" charset="0"/>
              </a:rPr>
              <a:t> E </a:t>
            </a:r>
            <a:r>
              <a:rPr lang="it-IT" altLang="ja-JP" sz="2600" cap="none" dirty="0">
                <a:latin typeface="Calibri" charset="0"/>
              </a:rPr>
              <a:t>MERCATO </a:t>
            </a:r>
            <a:r>
              <a:rPr lang="it-IT" altLang="ja-JP" sz="2600" cap="none" dirty="0" smtClean="0">
                <a:latin typeface="Calibri" charset="0"/>
              </a:rPr>
              <a:t>GLOBALE</a:t>
            </a:r>
            <a:endParaRPr lang="it-IT" sz="2600" cap="none" dirty="0">
              <a:latin typeface="Calibri" charset="0"/>
            </a:endParaRPr>
          </a:p>
        </p:txBody>
      </p:sp>
      <p:sp>
        <p:nvSpPr>
          <p:cNvPr id="35843" name="Segnaposto numero diapositiva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009BF999-F87C-2947-969E-1302398FE666}" type="slidenum">
              <a:rPr lang="it-IT" sz="1600">
                <a:solidFill>
                  <a:schemeClr val="bg1"/>
                </a:solidFill>
                <a:latin typeface="Calibri" charset="0"/>
              </a:rPr>
              <a:pPr/>
              <a:t>21</a:t>
            </a:fld>
            <a:endParaRPr lang="it-IT" sz="1600">
              <a:solidFill>
                <a:schemeClr val="bg1"/>
              </a:solidFill>
              <a:latin typeface="Calibri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Segnaposto contenuto 1"/>
          <p:cNvSpPr>
            <a:spLocks noGrp="1"/>
          </p:cNvSpPr>
          <p:nvPr>
            <p:ph sz="quarter" idx="1"/>
          </p:nvPr>
        </p:nvSpPr>
        <p:spPr>
          <a:xfrm>
            <a:off x="107950" y="1412875"/>
            <a:ext cx="8856663" cy="4895850"/>
          </a:xfrm>
        </p:spPr>
        <p:txBody>
          <a:bodyPr/>
          <a:lstStyle/>
          <a:p>
            <a:r>
              <a:rPr lang="it-IT" sz="2400">
                <a:latin typeface="Futura XBlkCn BT" charset="0"/>
              </a:rPr>
              <a:t>Altri mercati dinamici: Medio-Oriente, Mediterraneo (Turchia), USA</a:t>
            </a:r>
          </a:p>
          <a:p>
            <a:pPr marL="450850" lvl="1" indent="-276225"/>
            <a:r>
              <a:rPr lang="it-IT" sz="1800">
                <a:latin typeface="Calibri" charset="0"/>
              </a:rPr>
              <a:t>USA: scelte di policy infrastrutturale, in via di cambiamento, potrebbero portare grossi investimenti nel materiale rotabile (es. AV in alcune tratte di collegamento tra aree urbane; trasporto urbano nei grandi agglomerati urbani – Los Angeles, NY, ecc.)</a:t>
            </a:r>
          </a:p>
          <a:p>
            <a:pPr marL="450850" lvl="1" indent="-276225"/>
            <a:r>
              <a:rPr lang="it-IT" sz="1800">
                <a:latin typeface="Calibri" charset="0"/>
              </a:rPr>
              <a:t>Turchia: realizzati e pianificati investimenti significativi  nell</a:t>
            </a:r>
            <a:r>
              <a:rPr lang="ja-JP" altLang="it-IT" sz="1800">
                <a:latin typeface="Calibri" charset="0"/>
              </a:rPr>
              <a:t>’</a:t>
            </a:r>
            <a:r>
              <a:rPr lang="it-IT" altLang="ja-JP" sz="1800">
                <a:latin typeface="Calibri" charset="0"/>
              </a:rPr>
              <a:t>AV e nei trasporti urbani</a:t>
            </a:r>
          </a:p>
          <a:p>
            <a:pPr marL="450850" lvl="1" indent="-276225"/>
            <a:r>
              <a:rPr lang="it-IT" sz="1800">
                <a:latin typeface="Calibri" charset="0"/>
              </a:rPr>
              <a:t>Medio-Oriente: diverse realizzazioni e progetti, ma volumi comunque ancora limitati</a:t>
            </a:r>
          </a:p>
          <a:p>
            <a:r>
              <a:rPr lang="it-IT" sz="2400">
                <a:latin typeface="Futura XBlkCn BT" charset="0"/>
              </a:rPr>
              <a:t>Russia mercato enorme in prospettiva </a:t>
            </a:r>
            <a:r>
              <a:rPr lang="ja-JP" altLang="it-IT" sz="2400">
                <a:latin typeface="Futura XBlkCn BT" charset="0"/>
              </a:rPr>
              <a:t>“</a:t>
            </a:r>
            <a:r>
              <a:rPr lang="it-IT" altLang="ja-JP" sz="2400">
                <a:latin typeface="Futura XBlkCn BT" charset="0"/>
              </a:rPr>
              <a:t>teorica</a:t>
            </a:r>
            <a:r>
              <a:rPr lang="ja-JP" altLang="it-IT" sz="2400">
                <a:latin typeface="Futura XBlkCn BT" charset="0"/>
              </a:rPr>
              <a:t>”</a:t>
            </a:r>
            <a:endParaRPr lang="it-IT" altLang="ja-JP" sz="2400">
              <a:latin typeface="Futura XBlkCn BT" charset="0"/>
            </a:endParaRPr>
          </a:p>
          <a:p>
            <a:pPr marL="450850" lvl="1" indent="-276225"/>
            <a:r>
              <a:rPr lang="it-IT" sz="1800">
                <a:latin typeface="Calibri" charset="0"/>
              </a:rPr>
              <a:t>Merci molto sviluppato, passeggeri ancora non molto sviluppato</a:t>
            </a:r>
          </a:p>
          <a:p>
            <a:pPr marL="450850" lvl="1" indent="-276225"/>
            <a:r>
              <a:rPr lang="it-IT" sz="1800">
                <a:latin typeface="Calibri" charset="0"/>
              </a:rPr>
              <a:t>Potenzialità notevoli nella sostituzione </a:t>
            </a:r>
            <a:r>
              <a:rPr lang="it-IT" sz="1800" i="1">
                <a:latin typeface="Calibri" charset="0"/>
              </a:rPr>
              <a:t>e revamping </a:t>
            </a:r>
            <a:r>
              <a:rPr lang="it-IT" sz="1800">
                <a:latin typeface="Calibri" charset="0"/>
              </a:rPr>
              <a:t>del materiale rotabile urbano e metropolitano, anche se viene fortemente privilegiato il costruttore nazionale</a:t>
            </a:r>
          </a:p>
          <a:p>
            <a:pPr marL="450850" lvl="1" indent="-276225"/>
            <a:r>
              <a:rPr lang="it-IT" sz="1800">
                <a:latin typeface="Calibri" charset="0"/>
              </a:rPr>
              <a:t>Problemi di capacità nella pianificazione e realizzazione degli investimenti da parte dei committenti nazionali</a:t>
            </a:r>
          </a:p>
          <a:p>
            <a:pPr marL="450850" lvl="1" indent="-276225"/>
            <a:r>
              <a:rPr lang="it-IT" sz="1800">
                <a:latin typeface="Calibri" charset="0"/>
              </a:rPr>
              <a:t>Costi molto bassi, forte convenienza a produrre in loco</a:t>
            </a:r>
          </a:p>
          <a:p>
            <a:endParaRPr lang="it-IT" sz="2000">
              <a:latin typeface="Calibri" charset="0"/>
            </a:endParaRPr>
          </a:p>
          <a:p>
            <a:endParaRPr lang="it-IT" sz="2000">
              <a:latin typeface="Calibri" charset="0"/>
            </a:endParaRPr>
          </a:p>
          <a:p>
            <a:endParaRPr lang="it-IT" sz="2000">
              <a:latin typeface="Calibri" charset="0"/>
            </a:endParaRPr>
          </a:p>
          <a:p>
            <a:endParaRPr lang="it-IT" sz="2000">
              <a:latin typeface="Calibri" charset="0"/>
            </a:endParaRPr>
          </a:p>
          <a:p>
            <a:endParaRPr lang="it-IT">
              <a:latin typeface="Calibri" charset="0"/>
            </a:endParaRPr>
          </a:p>
        </p:txBody>
      </p:sp>
      <p:sp>
        <p:nvSpPr>
          <p:cNvPr id="36866" name="Titolo 2"/>
          <p:cNvSpPr>
            <a:spLocks noGrp="1"/>
          </p:cNvSpPr>
          <p:nvPr>
            <p:ph type="title"/>
          </p:nvPr>
        </p:nvSpPr>
        <p:spPr bwMode="auto">
          <a:xfrm>
            <a:off x="179388" y="214313"/>
            <a:ext cx="8785225" cy="982662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it-IT" sz="2600" cap="none" dirty="0">
                <a:latin typeface="Calibri" charset="0"/>
              </a:rPr>
              <a:t>LA FILIERA DEL MATERIALE ROTABILE: </a:t>
            </a:r>
            <a:r>
              <a:rPr lang="it-IT" sz="2600" cap="none" dirty="0" smtClean="0">
                <a:latin typeface="Calibri" charset="0"/>
              </a:rPr>
              <a:t>COMPETITIVITA’</a:t>
            </a:r>
            <a:r>
              <a:rPr lang="it-IT" altLang="ja-JP" sz="2600" cap="none" dirty="0" smtClean="0">
                <a:latin typeface="Calibri" charset="0"/>
              </a:rPr>
              <a:t> </a:t>
            </a:r>
            <a:r>
              <a:rPr lang="it-IT" altLang="ja-JP" sz="2600" cap="none" dirty="0">
                <a:latin typeface="Calibri" charset="0"/>
              </a:rPr>
              <a:t>E MERCATO </a:t>
            </a:r>
            <a:r>
              <a:rPr lang="it-IT" altLang="ja-JP" sz="2600" cap="none" dirty="0" smtClean="0">
                <a:latin typeface="Calibri" charset="0"/>
              </a:rPr>
              <a:t>GLOBALE</a:t>
            </a:r>
            <a:endParaRPr lang="it-IT" sz="2600" cap="none" dirty="0">
              <a:latin typeface="Calibri" charset="0"/>
            </a:endParaRPr>
          </a:p>
        </p:txBody>
      </p:sp>
      <p:sp>
        <p:nvSpPr>
          <p:cNvPr id="36867" name="Segnaposto numero diapositiva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45FF5514-7831-5549-B7E7-FDF7DA61027C}" type="slidenum">
              <a:rPr lang="it-IT" sz="1600">
                <a:solidFill>
                  <a:schemeClr val="bg1"/>
                </a:solidFill>
                <a:latin typeface="Calibri" charset="0"/>
              </a:rPr>
              <a:pPr/>
              <a:t>22</a:t>
            </a:fld>
            <a:endParaRPr lang="it-IT" sz="1600">
              <a:solidFill>
                <a:schemeClr val="bg1"/>
              </a:solidFill>
              <a:latin typeface="Calibri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Segnaposto contenuto 1"/>
          <p:cNvSpPr>
            <a:spLocks noGrp="1"/>
          </p:cNvSpPr>
          <p:nvPr>
            <p:ph sz="quarter" idx="1"/>
          </p:nvPr>
        </p:nvSpPr>
        <p:spPr>
          <a:xfrm>
            <a:off x="107950" y="1341438"/>
            <a:ext cx="8856663" cy="5327650"/>
          </a:xfrm>
        </p:spPr>
        <p:txBody>
          <a:bodyPr/>
          <a:lstStyle/>
          <a:p>
            <a:pPr>
              <a:defRPr/>
            </a:pPr>
            <a:r>
              <a:rPr lang="it-IT" sz="2300" dirty="0" smtClean="0">
                <a:latin typeface="Futura XBlkCn BT" charset="0"/>
              </a:rPr>
              <a:t>Nella produzione di sistemi avanzati, le imprese presenti in Italia (</a:t>
            </a:r>
            <a:r>
              <a:rPr lang="it-IT" sz="2300" dirty="0">
                <a:latin typeface="Futura XBlkCn BT" charset="0"/>
              </a:rPr>
              <a:t>italiani e stranieri) leader globali</a:t>
            </a:r>
          </a:p>
          <a:p>
            <a:pPr marL="450850" lvl="1" indent="-276225">
              <a:defRPr/>
            </a:pPr>
            <a:r>
              <a:rPr lang="it-IT" sz="1800" dirty="0"/>
              <a:t>Primazia tecnologica (ERTMS/ETCS livello 2, ERTMS livello 1, CBTC)</a:t>
            </a:r>
          </a:p>
          <a:p>
            <a:pPr marL="450850" lvl="1" indent="-276225">
              <a:defRPr/>
            </a:pPr>
            <a:r>
              <a:rPr lang="it-IT" sz="1800" dirty="0"/>
              <a:t>Impulso decisivo del committente nazionale per competere a livello globale</a:t>
            </a:r>
          </a:p>
          <a:p>
            <a:pPr>
              <a:defRPr/>
            </a:pPr>
            <a:r>
              <a:rPr lang="it-IT" sz="2300" dirty="0" smtClean="0">
                <a:latin typeface="Futura XBlkCn BT" charset="0"/>
              </a:rPr>
              <a:t>Debolezza delle imprese che trattano tecnologie tradizionali </a:t>
            </a:r>
          </a:p>
          <a:p>
            <a:pPr marL="450850" lvl="1" indent="-276225">
              <a:defRPr/>
            </a:pPr>
            <a:r>
              <a:rPr lang="it-IT" sz="1800" dirty="0" smtClean="0"/>
              <a:t>Imprese </a:t>
            </a:r>
            <a:r>
              <a:rPr lang="it-IT" sz="1800" dirty="0"/>
              <a:t>di piccola e media dimensione</a:t>
            </a:r>
          </a:p>
          <a:p>
            <a:pPr marL="450850" lvl="1" indent="-276225">
              <a:defRPr/>
            </a:pPr>
            <a:r>
              <a:rPr lang="it-IT" sz="1800" dirty="0"/>
              <a:t>Fortemente legate al mercato interno (realizzano prodotti usati per le linee convenzionali, privi di standard internazionali)   </a:t>
            </a:r>
          </a:p>
          <a:p>
            <a:pPr marL="450850" lvl="1" indent="-276225">
              <a:defRPr/>
            </a:pPr>
            <a:r>
              <a:rPr lang="it-IT" sz="1800" dirty="0"/>
              <a:t>Presenti </a:t>
            </a:r>
            <a:r>
              <a:rPr lang="it-IT" sz="1800" dirty="0" err="1"/>
              <a:t>all</a:t>
            </a:r>
            <a:r>
              <a:rPr lang="ja-JP" altLang="it-IT" sz="1800" dirty="0"/>
              <a:t>’</a:t>
            </a:r>
            <a:r>
              <a:rPr lang="it-IT" altLang="ja-JP" sz="1800" dirty="0"/>
              <a:t>estero al più al seguito dei </a:t>
            </a:r>
            <a:r>
              <a:rPr lang="it-IT" altLang="ja-JP" sz="1800" i="1" dirty="0" err="1"/>
              <a:t>system</a:t>
            </a:r>
            <a:r>
              <a:rPr lang="it-IT" altLang="ja-JP" sz="1800" i="1" dirty="0"/>
              <a:t> integrator</a:t>
            </a:r>
          </a:p>
          <a:p>
            <a:pPr marL="273050" lvl="1">
              <a:buClr>
                <a:schemeClr val="accent1"/>
              </a:buClr>
              <a:buSzPct val="85000"/>
              <a:buFont typeface="Wingdings 2" charset="0"/>
              <a:buChar char=""/>
              <a:defRPr/>
            </a:pPr>
            <a:r>
              <a:rPr lang="it-IT" sz="2300" dirty="0">
                <a:solidFill>
                  <a:schemeClr val="tx1"/>
                </a:solidFill>
                <a:latin typeface="Futura XBlkCn BT" charset="0"/>
                <a:cs typeface="ＭＳ Ｐゴシック" charset="0"/>
              </a:rPr>
              <a:t>Network di fornitori, italiani e occidentali, di componenti standard del prodotto (es. schede) eccellente e consolidato</a:t>
            </a:r>
          </a:p>
          <a:p>
            <a:pPr marL="450850" lvl="1" indent="-276225">
              <a:defRPr/>
            </a:pPr>
            <a:r>
              <a:rPr lang="it-IT" sz="1800" dirty="0"/>
              <a:t>Forte orientamento ad esternalizzare da parte dei produttori di sistemi avanzati </a:t>
            </a:r>
          </a:p>
          <a:p>
            <a:pPr marL="273050" lvl="1">
              <a:buClr>
                <a:schemeClr val="accent1"/>
              </a:buClr>
              <a:buSzPct val="85000"/>
              <a:buFont typeface="Wingdings 2" charset="0"/>
              <a:buChar char=""/>
              <a:defRPr/>
            </a:pPr>
            <a:r>
              <a:rPr lang="it-IT" sz="2300" dirty="0">
                <a:solidFill>
                  <a:schemeClr val="tx1"/>
                </a:solidFill>
                <a:latin typeface="Futura XBlkCn BT" charset="0"/>
                <a:cs typeface="ＭＳ Ｐゴシック" charset="0"/>
              </a:rPr>
              <a:t>Altre forniture generalmente acquisite in loco (commesse estere)</a:t>
            </a:r>
          </a:p>
          <a:p>
            <a:pPr marL="450850" lvl="1" indent="-276225">
              <a:defRPr/>
            </a:pPr>
            <a:r>
              <a:rPr lang="it-IT" sz="1800" dirty="0"/>
              <a:t>Forniture non integrate nel prodotto (es. installazione, ingegneria elettrica di </a:t>
            </a:r>
            <a:r>
              <a:rPr lang="it-IT" sz="1800" dirty="0" smtClean="0"/>
              <a:t>dettaglio, ecc.)</a:t>
            </a:r>
            <a:endParaRPr lang="it-IT" sz="1800" dirty="0"/>
          </a:p>
          <a:p>
            <a:pPr marL="0" indent="0">
              <a:buFont typeface="Wingdings 2" charset="0"/>
              <a:buNone/>
              <a:defRPr/>
            </a:pPr>
            <a:endParaRPr lang="it-IT" sz="2200" dirty="0">
              <a:latin typeface="Calibri" charset="0"/>
            </a:endParaRPr>
          </a:p>
          <a:p>
            <a:pPr>
              <a:buFont typeface="Wingdings 2" charset="0"/>
              <a:buNone/>
              <a:defRPr/>
            </a:pPr>
            <a:endParaRPr lang="it-IT" sz="2000" dirty="0">
              <a:latin typeface="Calibri" charset="0"/>
            </a:endParaRPr>
          </a:p>
          <a:p>
            <a:pPr>
              <a:defRPr/>
            </a:pPr>
            <a:endParaRPr lang="it-IT" sz="2200" dirty="0">
              <a:latin typeface="Calibri" charset="0"/>
            </a:endParaRPr>
          </a:p>
          <a:p>
            <a:pPr>
              <a:defRPr/>
            </a:pPr>
            <a:endParaRPr lang="it-IT" sz="2200" dirty="0">
              <a:latin typeface="Calibri" charset="0"/>
            </a:endParaRPr>
          </a:p>
          <a:p>
            <a:pPr>
              <a:buFont typeface="Wingdings 2" charset="0"/>
              <a:buNone/>
              <a:defRPr/>
            </a:pPr>
            <a:endParaRPr lang="it-IT" sz="2200" dirty="0">
              <a:latin typeface="Calibri" charset="0"/>
            </a:endParaRPr>
          </a:p>
          <a:p>
            <a:pPr>
              <a:buFont typeface="Wingdings 2" charset="0"/>
              <a:buNone/>
              <a:defRPr/>
            </a:pPr>
            <a:endParaRPr lang="it-IT" sz="2200" dirty="0">
              <a:latin typeface="Calibri" charset="0"/>
            </a:endParaRPr>
          </a:p>
        </p:txBody>
      </p:sp>
      <p:sp>
        <p:nvSpPr>
          <p:cNvPr id="37890" name="Titolo 2"/>
          <p:cNvSpPr>
            <a:spLocks noGrp="1"/>
          </p:cNvSpPr>
          <p:nvPr>
            <p:ph type="title"/>
          </p:nvPr>
        </p:nvSpPr>
        <p:spPr bwMode="auto">
          <a:xfrm>
            <a:off x="250825" y="333375"/>
            <a:ext cx="8605838" cy="6477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it-IT" sz="2600" cap="none">
                <a:latin typeface="Calibri" charset="0"/>
              </a:rPr>
              <a:t>LA FILIERA DEL SEGNALAMENTO: LE IMPRESE</a:t>
            </a:r>
          </a:p>
        </p:txBody>
      </p:sp>
      <p:sp>
        <p:nvSpPr>
          <p:cNvPr id="37891" name="Segnaposto numero diapositiva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55BEBBA9-CB2C-E146-849F-11A340A81E9D}" type="slidenum">
              <a:rPr lang="it-IT" sz="1600">
                <a:solidFill>
                  <a:schemeClr val="bg1"/>
                </a:solidFill>
                <a:latin typeface="Calibri" charset="0"/>
              </a:rPr>
              <a:pPr/>
              <a:t>23</a:t>
            </a:fld>
            <a:endParaRPr lang="it-IT" sz="1600">
              <a:solidFill>
                <a:schemeClr val="bg1"/>
              </a:solidFill>
              <a:latin typeface="Calibri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egnaposto contenuto 4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 l="-14449" r="-14449"/>
          <a:stretch>
            <a:fillRect/>
          </a:stretch>
        </p:blipFill>
        <p:spPr>
          <a:xfrm>
            <a:off x="-1116632" y="260648"/>
            <a:ext cx="11377264" cy="6120680"/>
          </a:xfrm>
        </p:spPr>
      </p:pic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FC16AC-5FD1-1544-9499-3A1005072F75}" type="slidenum">
              <a:rPr lang="it-IT" smtClean="0"/>
              <a:pPr>
                <a:defRPr/>
              </a:pPr>
              <a:t>24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73324447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Segnaposto contenuto 1"/>
          <p:cNvSpPr>
            <a:spLocks noGrp="1"/>
          </p:cNvSpPr>
          <p:nvPr>
            <p:ph sz="quarter" idx="1"/>
          </p:nvPr>
        </p:nvSpPr>
        <p:spPr>
          <a:xfrm>
            <a:off x="179388" y="1412875"/>
            <a:ext cx="8856662" cy="4968875"/>
          </a:xfrm>
        </p:spPr>
        <p:txBody>
          <a:bodyPr/>
          <a:lstStyle/>
          <a:p>
            <a:r>
              <a:rPr lang="it-IT" sz="2300">
                <a:latin typeface="Futura XBlkCn BT" charset="0"/>
              </a:rPr>
              <a:t>Mercato interno in fase calante, dopo una fase espansiva (investimenti rete AV)</a:t>
            </a:r>
          </a:p>
          <a:p>
            <a:r>
              <a:rPr lang="it-IT" sz="2300">
                <a:latin typeface="Futura XBlkCn BT" charset="0"/>
              </a:rPr>
              <a:t>Committente – nazionale e locale – esprime generalmente domanda tecnologicamente avanzata</a:t>
            </a:r>
          </a:p>
          <a:p>
            <a:pPr marL="450850" lvl="1" indent="-182563"/>
            <a:r>
              <a:rPr lang="it-IT" sz="1800">
                <a:latin typeface="Calibri" charset="0"/>
              </a:rPr>
              <a:t>RFI – sistemi ERTMS per l’AV, SCMT, GSM-R</a:t>
            </a:r>
          </a:p>
          <a:p>
            <a:pPr marL="450850" lvl="1" indent="-182563"/>
            <a:r>
              <a:rPr lang="it-IT" sz="1800">
                <a:latin typeface="Calibri" charset="0"/>
              </a:rPr>
              <a:t>Trasporto metropolitano (es. Milano e Roma) – sistemi CBTC</a:t>
            </a:r>
          </a:p>
          <a:p>
            <a:r>
              <a:rPr lang="it-IT" sz="2300">
                <a:latin typeface="Futura XBlkCn BT" charset="0"/>
              </a:rPr>
              <a:t>Lentezze nella pianificazione/esecuzione degli investimenti, legate ai tempi di costruzione delle opere civili, che risentono di vincoli burocratici (procedure autorizzative lunghe) o problemi specifici (es. geologici, architettonici, archeologici)</a:t>
            </a:r>
          </a:p>
          <a:p>
            <a:r>
              <a:rPr lang="it-IT" sz="2300">
                <a:latin typeface="Futura XBlkCn BT" charset="0"/>
              </a:rPr>
              <a:t>Nel medio-lungo periodo, opportunità nel trasporto urbano e metropolitano (oggi tecnologicamente carente, rispetto agli standard europei)</a:t>
            </a:r>
          </a:p>
          <a:p>
            <a:pPr>
              <a:buFont typeface="Wingdings 2" charset="0"/>
              <a:buNone/>
            </a:pPr>
            <a:endParaRPr lang="it-IT" sz="2600">
              <a:latin typeface="Calibri" charset="0"/>
            </a:endParaRPr>
          </a:p>
          <a:p>
            <a:endParaRPr lang="it-IT" sz="2000">
              <a:latin typeface="Calibri" charset="0"/>
            </a:endParaRPr>
          </a:p>
          <a:p>
            <a:endParaRPr lang="it-IT" sz="2000">
              <a:latin typeface="Calibri" charset="0"/>
            </a:endParaRPr>
          </a:p>
          <a:p>
            <a:endParaRPr lang="it-IT" sz="2000">
              <a:latin typeface="Calibri" charset="0"/>
            </a:endParaRPr>
          </a:p>
          <a:p>
            <a:endParaRPr lang="it-IT" sz="2300">
              <a:latin typeface="Calibri" charset="0"/>
            </a:endParaRPr>
          </a:p>
          <a:p>
            <a:pPr>
              <a:buFont typeface="Wingdings 2" charset="0"/>
              <a:buNone/>
            </a:pPr>
            <a:endParaRPr lang="it-IT" sz="2000">
              <a:latin typeface="Calibri" charset="0"/>
            </a:endParaRPr>
          </a:p>
          <a:p>
            <a:pPr>
              <a:buFont typeface="Wingdings 2" charset="0"/>
              <a:buNone/>
            </a:pPr>
            <a:endParaRPr lang="it-IT" sz="2200">
              <a:latin typeface="Calibri" charset="0"/>
            </a:endParaRPr>
          </a:p>
          <a:p>
            <a:pPr>
              <a:buFont typeface="Wingdings 2" charset="0"/>
              <a:buNone/>
            </a:pPr>
            <a:endParaRPr lang="it-IT" sz="2200">
              <a:latin typeface="Calibri" charset="0"/>
            </a:endParaRPr>
          </a:p>
        </p:txBody>
      </p:sp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285750" y="476250"/>
            <a:ext cx="8534400" cy="576263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it-IT" sz="2600" dirty="0" smtClean="0">
                <a:ea typeface="+mj-ea"/>
                <a:cs typeface="+mj-cs"/>
              </a:rPr>
              <a:t>LA FILIERA DEL SEGNALAMENTO: IL MERCATO INTERNO</a:t>
            </a:r>
          </a:p>
        </p:txBody>
      </p:sp>
      <p:sp>
        <p:nvSpPr>
          <p:cNvPr id="39939" name="Segnaposto numero diapositiva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C4C890F3-97EB-5E4F-A8FC-7C9130D68107}" type="slidenum">
              <a:rPr lang="it-IT" sz="1600">
                <a:solidFill>
                  <a:schemeClr val="bg1"/>
                </a:solidFill>
                <a:latin typeface="Calibri" charset="0"/>
              </a:rPr>
              <a:pPr/>
              <a:t>25</a:t>
            </a:fld>
            <a:endParaRPr lang="it-IT" sz="1600">
              <a:solidFill>
                <a:schemeClr val="bg1"/>
              </a:solidFill>
              <a:latin typeface="Calibri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olo 1"/>
          <p:cNvSpPr>
            <a:spLocks noGrp="1"/>
          </p:cNvSpPr>
          <p:nvPr>
            <p:ph type="title"/>
          </p:nvPr>
        </p:nvSpPr>
        <p:spPr bwMode="auto">
          <a:xfrm>
            <a:off x="250825" y="188913"/>
            <a:ext cx="8643938" cy="1008062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sz="3200" cap="none" dirty="0">
                <a:latin typeface="Calibri" charset="0"/>
              </a:rPr>
              <a:t/>
            </a:r>
            <a:br>
              <a:rPr lang="it-IT" sz="3200" cap="none" dirty="0">
                <a:latin typeface="Calibri" charset="0"/>
              </a:rPr>
            </a:br>
            <a:r>
              <a:rPr lang="it-IT" sz="3200" cap="none" dirty="0">
                <a:latin typeface="Calibri" charset="0"/>
              </a:rPr>
              <a:t/>
            </a:r>
            <a:br>
              <a:rPr lang="it-IT" sz="3200" cap="none" dirty="0">
                <a:latin typeface="Calibri" charset="0"/>
              </a:rPr>
            </a:br>
            <a:r>
              <a:rPr lang="it-IT" sz="3200" cap="none" dirty="0">
                <a:latin typeface="Calibri" charset="0"/>
              </a:rPr>
              <a:t/>
            </a:r>
            <a:br>
              <a:rPr lang="it-IT" sz="3200" cap="none" dirty="0">
                <a:latin typeface="Calibri" charset="0"/>
              </a:rPr>
            </a:br>
            <a:r>
              <a:rPr lang="it-IT" sz="3200" cap="none" dirty="0">
                <a:latin typeface="Calibri" charset="0"/>
              </a:rPr>
              <a:t/>
            </a:r>
            <a:br>
              <a:rPr lang="it-IT" sz="3200" cap="none" dirty="0">
                <a:latin typeface="Calibri" charset="0"/>
              </a:rPr>
            </a:br>
            <a:r>
              <a:rPr lang="it-IT" sz="2600" cap="none" dirty="0">
                <a:latin typeface="Calibri" charset="0"/>
              </a:rPr>
              <a:t>IMPIANTI DI SEGNALAMENTO E DI ELETTRIFICAZIONE. ORDINATO RFI</a:t>
            </a:r>
          </a:p>
        </p:txBody>
      </p:sp>
      <p:sp>
        <p:nvSpPr>
          <p:cNvPr id="40962" name="CasellaDiTesto 4"/>
          <p:cNvSpPr txBox="1">
            <a:spLocks noChangeArrowheads="1"/>
          </p:cNvSpPr>
          <p:nvPr/>
        </p:nvSpPr>
        <p:spPr bwMode="auto">
          <a:xfrm>
            <a:off x="1116013" y="1412875"/>
            <a:ext cx="58324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it-IT" sz="1400" b="1"/>
              <a:t>Andamento dell’ordinato RFI in Italia. 2004-2009. Milioni di Euro</a:t>
            </a:r>
          </a:p>
        </p:txBody>
      </p:sp>
      <p:pic>
        <p:nvPicPr>
          <p:cNvPr id="40963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44824"/>
            <a:ext cx="8128000" cy="3817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Segnaposto contenuto 1"/>
          <p:cNvSpPr>
            <a:spLocks noGrp="1"/>
          </p:cNvSpPr>
          <p:nvPr>
            <p:ph sz="quarter" idx="1"/>
          </p:nvPr>
        </p:nvSpPr>
        <p:spPr>
          <a:xfrm>
            <a:off x="179388" y="1412875"/>
            <a:ext cx="8785225" cy="5040313"/>
          </a:xfrm>
        </p:spPr>
        <p:txBody>
          <a:bodyPr/>
          <a:lstStyle/>
          <a:p>
            <a:r>
              <a:rPr lang="it-IT" sz="2400" dirty="0">
                <a:latin typeface="Futura XBlkCn BT" charset="0"/>
              </a:rPr>
              <a:t>Cina, USA, Russia, Medio-Oriente e India i mercati di maggiori prospettive</a:t>
            </a:r>
          </a:p>
          <a:p>
            <a:pPr marL="450850" lvl="1" indent="-276225"/>
            <a:r>
              <a:rPr lang="it-IT" sz="1800" dirty="0">
                <a:latin typeface="Calibri" charset="0"/>
              </a:rPr>
              <a:t>In USA opportunità </a:t>
            </a:r>
            <a:r>
              <a:rPr lang="it-IT" sz="1800" dirty="0" smtClean="0">
                <a:latin typeface="Calibri" charset="0"/>
              </a:rPr>
              <a:t>provenienti dall’ </a:t>
            </a:r>
            <a:r>
              <a:rPr lang="it-IT" sz="1800" dirty="0">
                <a:latin typeface="Calibri" charset="0"/>
              </a:rPr>
              <a:t>implementazione della ATP </a:t>
            </a:r>
            <a:r>
              <a:rPr lang="it-IT" sz="1800" dirty="0" smtClean="0">
                <a:latin typeface="Calibri" charset="0"/>
              </a:rPr>
              <a:t>(regolazione </a:t>
            </a:r>
            <a:r>
              <a:rPr lang="it-IT" sz="1800" dirty="0">
                <a:latin typeface="Calibri" charset="0"/>
              </a:rPr>
              <a:t>automatica in sicurezza della marcia del treno) in modo diffuso sulle ferrovie americane; dallo sviluppo della rete AV; dal trasporto urbano e metropolitano e dal trasporto merci, nel quale esistono sistemi di sicurezza inadeguati.</a:t>
            </a:r>
          </a:p>
          <a:p>
            <a:pPr marL="450850" lvl="1" indent="-276225"/>
            <a:r>
              <a:rPr lang="it-IT" sz="1800" dirty="0">
                <a:latin typeface="Calibri" charset="0"/>
              </a:rPr>
              <a:t>In Russia sono richieste tecnologie ad hoc (</a:t>
            </a:r>
            <a:r>
              <a:rPr lang="it-IT" sz="1800" i="1" dirty="0" err="1">
                <a:latin typeface="Calibri" charset="0"/>
              </a:rPr>
              <a:t>positioning</a:t>
            </a:r>
            <a:r>
              <a:rPr lang="it-IT" sz="1800" dirty="0">
                <a:latin typeface="Calibri" charset="0"/>
              </a:rPr>
              <a:t> satellitare)</a:t>
            </a:r>
          </a:p>
          <a:p>
            <a:r>
              <a:rPr lang="it-IT" sz="2400" dirty="0">
                <a:latin typeface="Futura XBlkCn BT" charset="0"/>
              </a:rPr>
              <a:t>Nei grandi paesi europei – Francia e Germania - buone prospettive (superiorità tecnologica italiana), ma forte protezionismo, </a:t>
            </a:r>
            <a:r>
              <a:rPr lang="ja-JP" altLang="it-IT" sz="2400" dirty="0">
                <a:latin typeface="Futura XBlkCn BT" charset="0"/>
              </a:rPr>
              <a:t>“</a:t>
            </a:r>
            <a:r>
              <a:rPr lang="it-IT" altLang="ja-JP" sz="2400" dirty="0">
                <a:latin typeface="Futura XBlkCn BT" charset="0"/>
              </a:rPr>
              <a:t>resistenza</a:t>
            </a:r>
            <a:r>
              <a:rPr lang="ja-JP" altLang="it-IT" sz="2400" dirty="0">
                <a:latin typeface="Futura XBlkCn BT" charset="0"/>
              </a:rPr>
              <a:t>”</a:t>
            </a:r>
            <a:r>
              <a:rPr lang="it-IT" altLang="ja-JP" sz="2400" dirty="0">
                <a:latin typeface="Futura XBlkCn BT" charset="0"/>
              </a:rPr>
              <a:t> all’ingresso di imprese straniere </a:t>
            </a:r>
          </a:p>
          <a:p>
            <a:r>
              <a:rPr lang="it-IT" sz="2400" dirty="0">
                <a:latin typeface="Futura XBlkCn BT" charset="0"/>
              </a:rPr>
              <a:t>Produttori cinesi in prospettiva sempre più competitivi </a:t>
            </a:r>
          </a:p>
          <a:p>
            <a:pPr marL="450850" lvl="1" indent="-276225"/>
            <a:r>
              <a:rPr lang="it-IT" sz="1800" dirty="0">
                <a:latin typeface="Calibri" charset="0"/>
              </a:rPr>
              <a:t>Recente caso di gara negli USA per sistemi avanzati a cui ha partecipato un</a:t>
            </a:r>
            <a:r>
              <a:rPr lang="ja-JP" altLang="it-IT" sz="1800" dirty="0">
                <a:latin typeface="Calibri" charset="0"/>
              </a:rPr>
              <a:t>‘</a:t>
            </a:r>
            <a:r>
              <a:rPr lang="it-IT" altLang="ja-JP" sz="1800" dirty="0">
                <a:latin typeface="Calibri" charset="0"/>
              </a:rPr>
              <a:t>azienda cinese</a:t>
            </a:r>
          </a:p>
          <a:p>
            <a:pPr marL="450850" lvl="1" indent="-276225"/>
            <a:r>
              <a:rPr lang="it-IT" sz="1800" dirty="0">
                <a:latin typeface="Calibri" charset="0"/>
              </a:rPr>
              <a:t>Si avvantaggiano del trasferimento tecnologico, come per il rotabile. </a:t>
            </a:r>
          </a:p>
          <a:p>
            <a:endParaRPr lang="it-IT" sz="2000" dirty="0">
              <a:latin typeface="Calibri" charset="0"/>
            </a:endParaRPr>
          </a:p>
          <a:p>
            <a:pPr>
              <a:buFont typeface="Wingdings 2" charset="0"/>
              <a:buNone/>
            </a:pPr>
            <a:endParaRPr lang="it-IT" sz="2200" dirty="0">
              <a:latin typeface="Calibri" charset="0"/>
            </a:endParaRPr>
          </a:p>
          <a:p>
            <a:endParaRPr lang="it-IT" sz="2200" dirty="0">
              <a:latin typeface="Calibri" charset="0"/>
            </a:endParaRPr>
          </a:p>
          <a:p>
            <a:pPr>
              <a:buFont typeface="Wingdings 2" charset="0"/>
              <a:buNone/>
            </a:pPr>
            <a:endParaRPr lang="it-IT" sz="2200" dirty="0">
              <a:latin typeface="Calibri" charset="0"/>
            </a:endParaRPr>
          </a:p>
          <a:p>
            <a:pPr>
              <a:buFont typeface="Wingdings 2" charset="0"/>
              <a:buNone/>
            </a:pPr>
            <a:endParaRPr lang="it-IT" sz="2200" dirty="0">
              <a:latin typeface="Calibri" charset="0"/>
            </a:endParaRPr>
          </a:p>
        </p:txBody>
      </p:sp>
      <p:sp>
        <p:nvSpPr>
          <p:cNvPr id="25602" name="Titolo 2"/>
          <p:cNvSpPr>
            <a:spLocks noGrp="1"/>
          </p:cNvSpPr>
          <p:nvPr>
            <p:ph type="title"/>
          </p:nvPr>
        </p:nvSpPr>
        <p:spPr bwMode="auto">
          <a:xfrm>
            <a:off x="250825" y="333375"/>
            <a:ext cx="8605838" cy="8636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it-IT" sz="2600" cap="none">
                <a:latin typeface="Calibri" charset="0"/>
              </a:rPr>
              <a:t>LE IMPRESE DELLA FILIERA DEL SEGNALAMENTO: COMPETITIVITA</a:t>
            </a:r>
            <a:r>
              <a:rPr lang="ja-JP" altLang="it-IT" sz="2600" cap="none">
                <a:latin typeface="Calibri" charset="0"/>
              </a:rPr>
              <a:t>’</a:t>
            </a:r>
            <a:r>
              <a:rPr lang="it-IT" altLang="ja-JP" sz="2600" cap="none">
                <a:latin typeface="Calibri" charset="0"/>
              </a:rPr>
              <a:t> E MERCATO GLOBALE</a:t>
            </a:r>
            <a:endParaRPr lang="it-IT" sz="2600" cap="none">
              <a:latin typeface="Calibri" charset="0"/>
            </a:endParaRPr>
          </a:p>
        </p:txBody>
      </p:sp>
      <p:sp>
        <p:nvSpPr>
          <p:cNvPr id="41987" name="Segnaposto numero diapositiva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6630ADBA-6871-DF4A-BD01-AD81DE2EC773}" type="slidenum">
              <a:rPr lang="it-IT" sz="1600">
                <a:solidFill>
                  <a:schemeClr val="bg1"/>
                </a:solidFill>
                <a:latin typeface="Calibri" charset="0"/>
              </a:rPr>
              <a:pPr/>
              <a:t>27</a:t>
            </a:fld>
            <a:endParaRPr lang="it-IT" sz="1600">
              <a:solidFill>
                <a:schemeClr val="bg1"/>
              </a:solidFill>
              <a:latin typeface="Calibri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egnaposto contenuto 1"/>
          <p:cNvSpPr>
            <a:spLocks noGrp="1"/>
          </p:cNvSpPr>
          <p:nvPr>
            <p:ph sz="quarter" idx="1"/>
          </p:nvPr>
        </p:nvSpPr>
        <p:spPr>
          <a:xfrm>
            <a:off x="107950" y="1341438"/>
            <a:ext cx="8856663" cy="4967287"/>
          </a:xfrm>
        </p:spPr>
        <p:txBody>
          <a:bodyPr/>
          <a:lstStyle/>
          <a:p>
            <a:pPr>
              <a:defRPr/>
            </a:pPr>
            <a:r>
              <a:rPr lang="it-IT" sz="2400" dirty="0" smtClean="0"/>
              <a:t>Filiera meno articolata delle altre, suddivisa in due grandi specializzazioni: </a:t>
            </a:r>
          </a:p>
          <a:p>
            <a:pPr marL="450850" lvl="1" indent="-176213">
              <a:defRPr/>
            </a:pPr>
            <a:r>
              <a:rPr lang="it-IT" sz="1900" dirty="0" smtClean="0"/>
              <a:t>lavori di installazione della linea di contatto (</a:t>
            </a:r>
            <a:r>
              <a:rPr lang="it-IT" sz="1900" dirty="0" err="1" smtClean="0"/>
              <a:t>LdC</a:t>
            </a:r>
            <a:r>
              <a:rPr lang="it-IT" sz="1900" dirty="0" smtClean="0"/>
              <a:t>) </a:t>
            </a:r>
          </a:p>
          <a:p>
            <a:pPr marL="450850" lvl="1" indent="-176213">
              <a:defRPr/>
            </a:pPr>
            <a:r>
              <a:rPr lang="it-IT" sz="1900" dirty="0" smtClean="0"/>
              <a:t>lavori di installazione delle sottostazioni elettriche di alimentazione della linea (SSE) </a:t>
            </a:r>
          </a:p>
          <a:p>
            <a:pPr marL="273050" lvl="1">
              <a:buClr>
                <a:schemeClr val="accent1"/>
              </a:buClr>
              <a:buSzPct val="85000"/>
              <a:buFont typeface="Wingdings 2" charset="0"/>
              <a:buChar char=""/>
              <a:defRPr/>
            </a:pPr>
            <a:r>
              <a:rPr lang="it-IT" sz="2400" dirty="0"/>
              <a:t>Le imprese svolgono tutte le stesse </a:t>
            </a:r>
            <a:r>
              <a:rPr lang="it-IT" sz="2400" dirty="0" smtClean="0"/>
              <a:t>attività: non </a:t>
            </a:r>
            <a:r>
              <a:rPr lang="it-IT" sz="2400" dirty="0"/>
              <a:t>si distinguono per fasi produttive </a:t>
            </a:r>
            <a:r>
              <a:rPr lang="it-IT" sz="2400" dirty="0" smtClean="0"/>
              <a:t>ma in base alle differenti </a:t>
            </a:r>
            <a:r>
              <a:rPr lang="it-IT" sz="2400" dirty="0"/>
              <a:t>capacità realizzative</a:t>
            </a:r>
          </a:p>
          <a:p>
            <a:pPr marL="273050" lvl="1">
              <a:buClr>
                <a:schemeClr val="accent1"/>
              </a:buClr>
              <a:buSzPct val="85000"/>
              <a:buFont typeface="Wingdings 2" charset="0"/>
              <a:buChar char=""/>
              <a:defRPr/>
            </a:pPr>
            <a:r>
              <a:rPr lang="it-IT" sz="2400" dirty="0" smtClean="0"/>
              <a:t>Alcune imprese operano da </a:t>
            </a:r>
            <a:r>
              <a:rPr lang="it-IT" sz="2400" i="1" dirty="0" err="1" smtClean="0"/>
              <a:t>system</a:t>
            </a:r>
            <a:r>
              <a:rPr lang="it-IT" sz="2400" i="1" dirty="0" smtClean="0"/>
              <a:t> integrator</a:t>
            </a:r>
            <a:r>
              <a:rPr lang="it-IT" sz="2400" dirty="0" smtClean="0"/>
              <a:t> (es., progettano </a:t>
            </a:r>
            <a:r>
              <a:rPr lang="it-IT" sz="2400" dirty="0"/>
              <a:t>e realizzano/installano l’elettrificazione di una intera linea </a:t>
            </a:r>
            <a:r>
              <a:rPr lang="it-IT" sz="2400" dirty="0" smtClean="0"/>
              <a:t>ferroviaria) </a:t>
            </a:r>
            <a:endParaRPr lang="it-IT" sz="2400" dirty="0"/>
          </a:p>
          <a:p>
            <a:pPr marL="273050" lvl="1">
              <a:buClr>
                <a:schemeClr val="accent1"/>
              </a:buClr>
              <a:buSzPct val="85000"/>
              <a:buFont typeface="Wingdings 2" charset="0"/>
              <a:buChar char=""/>
              <a:defRPr/>
            </a:pPr>
            <a:r>
              <a:rPr lang="it-IT" sz="2400" dirty="0" smtClean="0"/>
              <a:t>Nucleo storico di imprese con consolidata esperienza nella tecnologia costruttiva di diversi sistemi di elettrificazione, e con ampia flessibilità organizzativa (capacità di operare in condizione di circolazione dei treni)</a:t>
            </a:r>
          </a:p>
          <a:p>
            <a:pPr>
              <a:defRPr/>
            </a:pPr>
            <a:r>
              <a:rPr lang="it-IT" sz="2400" dirty="0">
                <a:solidFill>
                  <a:schemeClr val="tx2"/>
                </a:solidFill>
                <a:cs typeface="+mn-cs"/>
              </a:rPr>
              <a:t>Presenza di eccellenze produttive nel comparto delle SSE</a:t>
            </a:r>
          </a:p>
          <a:p>
            <a:pPr>
              <a:defRPr/>
            </a:pPr>
            <a:endParaRPr lang="it-IT" sz="2200" dirty="0">
              <a:latin typeface="Calibri" charset="0"/>
            </a:endParaRPr>
          </a:p>
          <a:p>
            <a:pPr>
              <a:defRPr/>
            </a:pPr>
            <a:endParaRPr lang="it-IT" sz="2200" dirty="0">
              <a:latin typeface="Calibri" charset="0"/>
            </a:endParaRPr>
          </a:p>
          <a:p>
            <a:pPr>
              <a:buFont typeface="Wingdings 2" charset="0"/>
              <a:buNone/>
              <a:defRPr/>
            </a:pPr>
            <a:endParaRPr lang="it-IT" sz="2200" dirty="0">
              <a:latin typeface="Calibri" charset="0"/>
            </a:endParaRPr>
          </a:p>
          <a:p>
            <a:pPr>
              <a:buFont typeface="Wingdings 2" charset="0"/>
              <a:buNone/>
              <a:defRPr/>
            </a:pPr>
            <a:endParaRPr lang="it-IT" sz="2200" dirty="0">
              <a:latin typeface="Calibri" charset="0"/>
            </a:endParaRPr>
          </a:p>
        </p:txBody>
      </p:sp>
      <p:sp>
        <p:nvSpPr>
          <p:cNvPr id="43010" name="Titolo 2"/>
          <p:cNvSpPr>
            <a:spLocks noGrp="1"/>
          </p:cNvSpPr>
          <p:nvPr>
            <p:ph type="title"/>
          </p:nvPr>
        </p:nvSpPr>
        <p:spPr bwMode="auto">
          <a:xfrm>
            <a:off x="250825" y="333375"/>
            <a:ext cx="8605838" cy="6477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it-IT" sz="2600" cap="none">
                <a:latin typeface="Calibri" charset="0"/>
              </a:rPr>
              <a:t>LA FILIERA DELL’ELETTRIFICAZIONE: LE IMPRESE</a:t>
            </a:r>
          </a:p>
        </p:txBody>
      </p:sp>
      <p:sp>
        <p:nvSpPr>
          <p:cNvPr id="43011" name="Segnaposto numero diapositiva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2551D4EF-7B44-9241-800D-070DCC911286}" type="slidenum">
              <a:rPr lang="it-IT" sz="1600">
                <a:solidFill>
                  <a:schemeClr val="bg1"/>
                </a:solidFill>
                <a:latin typeface="Calibri" charset="0"/>
              </a:rPr>
              <a:pPr/>
              <a:t>28</a:t>
            </a:fld>
            <a:endParaRPr lang="it-IT" sz="1600">
              <a:solidFill>
                <a:schemeClr val="bg1"/>
              </a:solidFill>
              <a:latin typeface="Calibri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egnaposto contenuto 1"/>
          <p:cNvSpPr>
            <a:spLocks noGrp="1"/>
          </p:cNvSpPr>
          <p:nvPr>
            <p:ph sz="quarter" idx="1"/>
          </p:nvPr>
        </p:nvSpPr>
        <p:spPr>
          <a:xfrm>
            <a:off x="107950" y="1341438"/>
            <a:ext cx="9036050" cy="4967287"/>
          </a:xfrm>
        </p:spPr>
        <p:txBody>
          <a:bodyPr/>
          <a:lstStyle/>
          <a:p>
            <a:pPr>
              <a:defRPr/>
            </a:pPr>
            <a:r>
              <a:rPr lang="it-IT" sz="2400" dirty="0"/>
              <a:t>C</a:t>
            </a:r>
            <a:r>
              <a:rPr lang="it-IT" sz="2400" dirty="0" smtClean="0"/>
              <a:t>alo della domanda interna nell’ultimo quinquennio, dopo una fase espansiva nel primo quinquennio degli anni 2000:</a:t>
            </a:r>
          </a:p>
          <a:p>
            <a:pPr marL="541338" lvl="1" indent="-263525">
              <a:defRPr/>
            </a:pPr>
            <a:r>
              <a:rPr lang="it-IT" sz="2000" dirty="0" smtClean="0"/>
              <a:t>Esaurimento dei progetti di realizzazione </a:t>
            </a:r>
            <a:r>
              <a:rPr lang="it-IT" sz="2000" dirty="0"/>
              <a:t>delle nuove linee AV e </a:t>
            </a:r>
            <a:r>
              <a:rPr lang="it-IT" sz="2000" dirty="0" smtClean="0"/>
              <a:t>degli </a:t>
            </a:r>
            <a:r>
              <a:rPr lang="it-IT" sz="2000" dirty="0"/>
              <a:t>interventi di potenziamento della rete convenzionale (</a:t>
            </a:r>
            <a:r>
              <a:rPr lang="it-IT" sz="2000" dirty="0" smtClean="0"/>
              <a:t>raddoppi,  quadruplicamenti) </a:t>
            </a:r>
          </a:p>
          <a:p>
            <a:pPr marL="541338" lvl="1" indent="-263525">
              <a:defRPr/>
            </a:pPr>
            <a:r>
              <a:rPr lang="it-IT" sz="2000" dirty="0"/>
              <a:t>R</a:t>
            </a:r>
            <a:r>
              <a:rPr lang="it-IT" sz="2000" dirty="0" smtClean="0"/>
              <a:t>itardo </a:t>
            </a:r>
            <a:r>
              <a:rPr lang="it-IT" sz="2000" dirty="0"/>
              <a:t>nell’avvio dei nuovi interventi di </a:t>
            </a:r>
            <a:r>
              <a:rPr lang="it-IT" sz="2000" dirty="0" smtClean="0"/>
              <a:t>costruzione </a:t>
            </a:r>
            <a:r>
              <a:rPr lang="it-IT" sz="2000" dirty="0"/>
              <a:t>previsti, fra i quali </a:t>
            </a:r>
            <a:r>
              <a:rPr lang="it-IT" sz="2000" dirty="0" smtClean="0"/>
              <a:t>prosecuzione programma </a:t>
            </a:r>
            <a:r>
              <a:rPr lang="it-IT" sz="2000" dirty="0"/>
              <a:t>AV/AC </a:t>
            </a:r>
            <a:r>
              <a:rPr lang="it-IT" sz="2000" dirty="0" smtClean="0"/>
              <a:t>(direttrici </a:t>
            </a:r>
            <a:r>
              <a:rPr lang="it-IT" sz="2000" dirty="0"/>
              <a:t>est-ovest </a:t>
            </a:r>
            <a:r>
              <a:rPr lang="it-IT" sz="2000" dirty="0" smtClean="0"/>
              <a:t>MI</a:t>
            </a:r>
            <a:r>
              <a:rPr lang="it-IT" sz="2000" dirty="0"/>
              <a:t>-VE-</a:t>
            </a:r>
            <a:r>
              <a:rPr lang="it-IT" sz="2000" dirty="0" smtClean="0"/>
              <a:t>TS, MI</a:t>
            </a:r>
            <a:r>
              <a:rPr lang="it-IT" sz="2000" dirty="0"/>
              <a:t>-</a:t>
            </a:r>
            <a:r>
              <a:rPr lang="it-IT" sz="2000" dirty="0" smtClean="0"/>
              <a:t>GE; al </a:t>
            </a:r>
            <a:r>
              <a:rPr lang="it-IT" sz="2000" dirty="0"/>
              <a:t>Sud </a:t>
            </a:r>
            <a:r>
              <a:rPr lang="it-IT" sz="2000" dirty="0" smtClean="0"/>
              <a:t>NA</a:t>
            </a:r>
            <a:r>
              <a:rPr lang="it-IT" sz="2000" dirty="0"/>
              <a:t>-</a:t>
            </a:r>
            <a:r>
              <a:rPr lang="it-IT" sz="2000" dirty="0" smtClean="0"/>
              <a:t>BA e Sicilia), e potenziamenti </a:t>
            </a:r>
            <a:r>
              <a:rPr lang="it-IT" sz="2000" dirty="0"/>
              <a:t>di linee di interconnessione con l’estero (verso </a:t>
            </a:r>
            <a:r>
              <a:rPr lang="it-IT" sz="2000" dirty="0" smtClean="0"/>
              <a:t>Francia</a:t>
            </a:r>
            <a:r>
              <a:rPr lang="it-IT" sz="2000" dirty="0"/>
              <a:t>, </a:t>
            </a:r>
            <a:r>
              <a:rPr lang="it-IT" sz="2000" dirty="0" smtClean="0"/>
              <a:t>Svizzera, Austria</a:t>
            </a:r>
            <a:r>
              <a:rPr lang="it-IT" sz="2000" dirty="0"/>
              <a:t>), </a:t>
            </a:r>
            <a:r>
              <a:rPr lang="it-IT" sz="2000" dirty="0" smtClean="0"/>
              <a:t>e le </a:t>
            </a:r>
            <a:r>
              <a:rPr lang="it-IT" sz="2000" dirty="0"/>
              <a:t>dorsali (Adriatica e Tirrenica NA/RC); </a:t>
            </a:r>
            <a:endParaRPr lang="it-IT" sz="1900" dirty="0" smtClean="0"/>
          </a:p>
          <a:p>
            <a:pPr>
              <a:defRPr/>
            </a:pPr>
            <a:r>
              <a:rPr lang="it-IT" sz="2400" dirty="0" smtClean="0"/>
              <a:t>Nel mercato estero presenti prevalentemente gruppi multinazionali e medie imprese (con SSE per sistemi di trasporto urbano)</a:t>
            </a:r>
          </a:p>
          <a:p>
            <a:pPr lvl="1">
              <a:defRPr/>
            </a:pPr>
            <a:r>
              <a:rPr lang="it-IT" sz="1900" dirty="0" smtClean="0"/>
              <a:t>Realizzate opere </a:t>
            </a:r>
            <a:r>
              <a:rPr lang="it-IT" sz="1900" dirty="0"/>
              <a:t>ferroviarie </a:t>
            </a:r>
            <a:r>
              <a:rPr lang="it-IT" sz="1900" dirty="0" smtClean="0"/>
              <a:t>in passato in paesi come Sudafrica</a:t>
            </a:r>
            <a:r>
              <a:rPr lang="it-IT" sz="1900" dirty="0"/>
              <a:t>, Cile, Venezuela, Grecia, </a:t>
            </a:r>
            <a:r>
              <a:rPr lang="it-IT" sz="1900" dirty="0" smtClean="0"/>
              <a:t>Portogallo.</a:t>
            </a:r>
            <a:endParaRPr lang="it-IT" sz="1900" dirty="0"/>
          </a:p>
          <a:p>
            <a:pPr>
              <a:defRPr/>
            </a:pPr>
            <a:r>
              <a:rPr lang="it-IT" sz="2400" dirty="0"/>
              <a:t>M</a:t>
            </a:r>
            <a:r>
              <a:rPr lang="it-IT" sz="2400" dirty="0" smtClean="0"/>
              <a:t>ercati </a:t>
            </a:r>
            <a:r>
              <a:rPr lang="it-IT" sz="2400" dirty="0"/>
              <a:t>esteri più </a:t>
            </a:r>
            <a:r>
              <a:rPr lang="it-IT" sz="2400" dirty="0" smtClean="0"/>
              <a:t>promettenti</a:t>
            </a:r>
            <a:r>
              <a:rPr lang="it-IT" sz="2400" dirty="0"/>
              <a:t> </a:t>
            </a:r>
            <a:r>
              <a:rPr lang="it-IT" sz="2400" dirty="0" smtClean="0"/>
              <a:t>oggi: area </a:t>
            </a:r>
            <a:r>
              <a:rPr lang="it-IT" sz="2400" dirty="0"/>
              <a:t>del Mediterraneo, </a:t>
            </a:r>
            <a:r>
              <a:rPr lang="it-IT" sz="2400" dirty="0" smtClean="0"/>
              <a:t>Medio </a:t>
            </a:r>
            <a:r>
              <a:rPr lang="it-IT" sz="2400" dirty="0"/>
              <a:t>Oriente (Turchia, Arabia), </a:t>
            </a:r>
            <a:r>
              <a:rPr lang="it-IT" sz="2400" dirty="0" smtClean="0"/>
              <a:t>Balcani </a:t>
            </a:r>
            <a:r>
              <a:rPr lang="it-IT" sz="2400" dirty="0"/>
              <a:t>(Serbia, Croazia</a:t>
            </a:r>
            <a:r>
              <a:rPr lang="it-IT" sz="2400" dirty="0" smtClean="0"/>
              <a:t>), Est </a:t>
            </a:r>
            <a:r>
              <a:rPr lang="it-IT" sz="2400" dirty="0"/>
              <a:t>Europa.</a:t>
            </a:r>
          </a:p>
          <a:p>
            <a:pPr>
              <a:defRPr/>
            </a:pPr>
            <a:endParaRPr lang="it-IT" sz="2400" dirty="0" smtClean="0"/>
          </a:p>
          <a:p>
            <a:pPr lvl="1">
              <a:defRPr/>
            </a:pPr>
            <a:endParaRPr lang="it-IT" sz="1900" dirty="0" smtClean="0"/>
          </a:p>
          <a:p>
            <a:pPr>
              <a:defRPr/>
            </a:pPr>
            <a:endParaRPr lang="it-IT" sz="2200" dirty="0">
              <a:latin typeface="Calibri" charset="0"/>
            </a:endParaRPr>
          </a:p>
          <a:p>
            <a:pPr>
              <a:defRPr/>
            </a:pPr>
            <a:endParaRPr lang="it-IT" sz="2200" dirty="0">
              <a:latin typeface="Calibri" charset="0"/>
            </a:endParaRPr>
          </a:p>
          <a:p>
            <a:pPr>
              <a:buFont typeface="Wingdings 2" charset="0"/>
              <a:buNone/>
              <a:defRPr/>
            </a:pPr>
            <a:endParaRPr lang="it-IT" sz="2200" dirty="0">
              <a:latin typeface="Calibri" charset="0"/>
            </a:endParaRPr>
          </a:p>
          <a:p>
            <a:pPr>
              <a:buFont typeface="Wingdings 2" charset="0"/>
              <a:buNone/>
              <a:defRPr/>
            </a:pPr>
            <a:endParaRPr lang="it-IT" sz="2200" dirty="0">
              <a:latin typeface="Calibri" charset="0"/>
            </a:endParaRPr>
          </a:p>
        </p:txBody>
      </p:sp>
      <p:sp>
        <p:nvSpPr>
          <p:cNvPr id="30722" name="Titolo 2"/>
          <p:cNvSpPr>
            <a:spLocks noGrp="1"/>
          </p:cNvSpPr>
          <p:nvPr>
            <p:ph type="title"/>
          </p:nvPr>
        </p:nvSpPr>
        <p:spPr bwMode="auto">
          <a:xfrm>
            <a:off x="250825" y="333375"/>
            <a:ext cx="8605838" cy="6477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it-IT" sz="2600" cap="none" dirty="0">
                <a:latin typeface="Calibri" charset="0"/>
              </a:rPr>
              <a:t>LA FILIERA </a:t>
            </a:r>
            <a:r>
              <a:rPr lang="it-IT" sz="2600" cap="none" dirty="0" smtClean="0">
                <a:latin typeface="Calibri" charset="0"/>
              </a:rPr>
              <a:t>DELL’ELETTRIFICAZIONE</a:t>
            </a:r>
            <a:r>
              <a:rPr lang="it-IT" sz="2600" dirty="0"/>
              <a:t>: IL MERCATO </a:t>
            </a:r>
            <a:endParaRPr lang="it-IT" sz="2600" cap="none" dirty="0">
              <a:latin typeface="Calibri" charset="0"/>
            </a:endParaRPr>
          </a:p>
        </p:txBody>
      </p:sp>
      <p:sp>
        <p:nvSpPr>
          <p:cNvPr id="44035" name="Segnaposto numero diapositiva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D061EC8B-6AA2-1949-AB79-2BDC32ADE8F7}" type="slidenum">
              <a:rPr lang="it-IT" sz="1600">
                <a:solidFill>
                  <a:schemeClr val="bg1"/>
                </a:solidFill>
                <a:latin typeface="Calibri" charset="0"/>
              </a:rPr>
              <a:pPr/>
              <a:t>29</a:t>
            </a:fld>
            <a:endParaRPr lang="it-IT" sz="1600">
              <a:solidFill>
                <a:schemeClr val="bg1"/>
              </a:solidFill>
              <a:latin typeface="Calibri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Segnaposto contenuto 1"/>
          <p:cNvSpPr>
            <a:spLocks noGrp="1"/>
          </p:cNvSpPr>
          <p:nvPr>
            <p:ph sz="quarter" idx="1"/>
          </p:nvPr>
        </p:nvSpPr>
        <p:spPr>
          <a:xfrm>
            <a:off x="179388" y="1412875"/>
            <a:ext cx="8785225" cy="5111750"/>
          </a:xfrm>
        </p:spPr>
        <p:txBody>
          <a:bodyPr/>
          <a:lstStyle/>
          <a:p>
            <a:r>
              <a:rPr lang="it-IT" sz="2500">
                <a:latin typeface="Futura XBlkCn BT" charset="0"/>
              </a:rPr>
              <a:t>Offerta di competenze ingegneristiche - rotabile: </a:t>
            </a:r>
          </a:p>
          <a:p>
            <a:pPr marL="541338" lvl="1" indent="-263525"/>
            <a:r>
              <a:rPr lang="it-IT" sz="2000">
                <a:latin typeface="Calibri" charset="0"/>
              </a:rPr>
              <a:t>Carente riguardo ai sistemisti (necessaria formazione interna: processo della durata anche di 6-7 anni)</a:t>
            </a:r>
          </a:p>
          <a:p>
            <a:pPr marL="541338" lvl="1" indent="-263525"/>
            <a:r>
              <a:rPr lang="it-IT" sz="2000">
                <a:latin typeface="Calibri" charset="0"/>
              </a:rPr>
              <a:t>Buona per competenze relative a progettisti di parti e componenti</a:t>
            </a:r>
          </a:p>
          <a:p>
            <a:pPr marL="541338" lvl="1" indent="-263525"/>
            <a:r>
              <a:rPr lang="it-IT" sz="2000">
                <a:latin typeface="Calibri" charset="0"/>
              </a:rPr>
              <a:t>Le imprese più grandi comunque in genere supportano la formazione specialistica (es. Master) </a:t>
            </a:r>
          </a:p>
          <a:p>
            <a:endParaRPr lang="it-IT" sz="2600">
              <a:latin typeface="Futura XBlkCn BT" charset="0"/>
            </a:endParaRPr>
          </a:p>
          <a:p>
            <a:r>
              <a:rPr lang="it-IT" sz="2500">
                <a:latin typeface="Futura XBlkCn BT" charset="0"/>
              </a:rPr>
              <a:t>Offerta di competenze ingegneristiche - segnalamento: </a:t>
            </a:r>
          </a:p>
          <a:p>
            <a:pPr marL="541338" lvl="1" indent="-263525"/>
            <a:r>
              <a:rPr lang="it-IT" sz="2000">
                <a:latin typeface="Calibri" charset="0"/>
              </a:rPr>
              <a:t>Non esistono in Italia corsi di laurea specifici sul segnalamento (si assumono ingegneri elettrotecnici o elettronici e poi li si forma internamente), contrariamente ad altri paesi (es. Russia)</a:t>
            </a:r>
          </a:p>
          <a:p>
            <a:pPr marL="541338" lvl="1" indent="-263525"/>
            <a:r>
              <a:rPr lang="it-IT" sz="2000">
                <a:latin typeface="Calibri" charset="0"/>
              </a:rPr>
              <a:t>Lauree breve valutate in modo non eccellente, mentre andrebbe rivalutata la formazione tecnica</a:t>
            </a:r>
          </a:p>
          <a:p>
            <a:endParaRPr lang="it-IT" sz="2300">
              <a:latin typeface="Calibri" charset="0"/>
            </a:endParaRPr>
          </a:p>
          <a:p>
            <a:endParaRPr lang="it-IT" sz="2300">
              <a:latin typeface="Calibri" charset="0"/>
            </a:endParaRPr>
          </a:p>
          <a:p>
            <a:endParaRPr lang="it-IT" sz="2300">
              <a:latin typeface="Calibri" charset="0"/>
            </a:endParaRPr>
          </a:p>
        </p:txBody>
      </p:sp>
      <p:sp>
        <p:nvSpPr>
          <p:cNvPr id="45058" name="Titolo 2"/>
          <p:cNvSpPr>
            <a:spLocks noGrp="1"/>
          </p:cNvSpPr>
          <p:nvPr>
            <p:ph type="title"/>
          </p:nvPr>
        </p:nvSpPr>
        <p:spPr bwMode="auto">
          <a:xfrm>
            <a:off x="250825" y="404813"/>
            <a:ext cx="8534400" cy="576262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it-IT" sz="2600" cap="none" dirty="0">
                <a:latin typeface="Calibri" charset="0"/>
              </a:rPr>
              <a:t>ELEMENTI DI </a:t>
            </a:r>
            <a:r>
              <a:rPr lang="it-IT" sz="2600" cap="none" dirty="0" smtClean="0">
                <a:latin typeface="Calibri" charset="0"/>
              </a:rPr>
              <a:t>SISTEMA</a:t>
            </a:r>
            <a:endParaRPr lang="it-IT" sz="2600" cap="none" dirty="0">
              <a:latin typeface="Calibri" charset="0"/>
            </a:endParaRPr>
          </a:p>
        </p:txBody>
      </p:sp>
      <p:sp>
        <p:nvSpPr>
          <p:cNvPr id="45059" name="Segnaposto numero diapositiva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8AE4936C-5B52-5B40-BADC-1BA908A3B423}" type="slidenum">
              <a:rPr lang="it-IT" sz="1600">
                <a:solidFill>
                  <a:schemeClr val="bg1"/>
                </a:solidFill>
                <a:latin typeface="Calibri" charset="0"/>
              </a:rPr>
              <a:pPr/>
              <a:t>30</a:t>
            </a:fld>
            <a:endParaRPr lang="it-IT" sz="1600">
              <a:solidFill>
                <a:schemeClr val="bg1"/>
              </a:solidFill>
              <a:latin typeface="Calibri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Segnaposto contenuto 1"/>
          <p:cNvSpPr>
            <a:spLocks noGrp="1"/>
          </p:cNvSpPr>
          <p:nvPr>
            <p:ph sz="quarter" idx="1"/>
          </p:nvPr>
        </p:nvSpPr>
        <p:spPr>
          <a:xfrm>
            <a:off x="179388" y="1341438"/>
            <a:ext cx="8785225" cy="4967287"/>
          </a:xfrm>
        </p:spPr>
        <p:txBody>
          <a:bodyPr/>
          <a:lstStyle/>
          <a:p>
            <a:r>
              <a:rPr lang="it-IT" sz="2300" dirty="0">
                <a:latin typeface="Futura XBlkCn BT" charset="0"/>
              </a:rPr>
              <a:t>Relazione problematica con le Università con riferimento alla ricerca, pur in presenza di collaborazioni importanti</a:t>
            </a:r>
          </a:p>
          <a:p>
            <a:pPr marL="268288" lvl="1" indent="-184150"/>
            <a:r>
              <a:rPr lang="it-IT" sz="1800" dirty="0">
                <a:latin typeface="Calibri" charset="0"/>
              </a:rPr>
              <a:t>Collaborazioni su diversi sotto-sistemi (per es., sistema carrello, sistema frenante, sistemi di diagnostica di bordo, insonorizzazione). I Politecnici di Milano e Torino, le Università di Firenze, Napoli e Trieste, tra le Università con più forti relazioni. </a:t>
            </a:r>
          </a:p>
          <a:p>
            <a:pPr marL="268288" lvl="1" indent="-184150"/>
            <a:r>
              <a:rPr lang="it-IT" altLang="ja-JP" sz="1800" dirty="0">
                <a:latin typeface="Calibri" charset="0"/>
              </a:rPr>
              <a:t>Il rapporto tuttavia è </a:t>
            </a:r>
            <a:r>
              <a:rPr lang="ja-JP" altLang="it-IT" sz="1800" dirty="0">
                <a:latin typeface="Calibri" charset="0"/>
              </a:rPr>
              <a:t>“</a:t>
            </a:r>
            <a:r>
              <a:rPr lang="it-IT" altLang="ja-JP" sz="1800" dirty="0">
                <a:latin typeface="Calibri" charset="0"/>
              </a:rPr>
              <a:t>a singhiozzo</a:t>
            </a:r>
            <a:r>
              <a:rPr lang="ja-JP" altLang="it-IT" sz="1800" dirty="0">
                <a:latin typeface="Calibri" charset="0"/>
              </a:rPr>
              <a:t>”</a:t>
            </a:r>
            <a:r>
              <a:rPr lang="it-IT" altLang="ja-JP" sz="1800" dirty="0">
                <a:latin typeface="Calibri" charset="0"/>
              </a:rPr>
              <a:t>, a causa delle difficoltà nella pianificazione degli investimenti – in R&amp;S – rilevate, e che si trasmettono a tutta la filiera    </a:t>
            </a:r>
          </a:p>
          <a:p>
            <a:pPr marL="268288" lvl="1" indent="-184150"/>
            <a:r>
              <a:rPr lang="ja-JP" altLang="it-IT" sz="1800" dirty="0">
                <a:latin typeface="Calibri" charset="0"/>
              </a:rPr>
              <a:t>“</a:t>
            </a:r>
            <a:r>
              <a:rPr lang="it-IT" altLang="ja-JP" sz="1800" dirty="0">
                <a:latin typeface="Calibri" charset="0"/>
              </a:rPr>
              <a:t>Chiusura</a:t>
            </a:r>
            <a:r>
              <a:rPr lang="ja-JP" altLang="it-IT" sz="1800" dirty="0">
                <a:latin typeface="Calibri" charset="0"/>
              </a:rPr>
              <a:t>”</a:t>
            </a:r>
            <a:r>
              <a:rPr lang="it-IT" altLang="ja-JP" sz="1800" dirty="0">
                <a:latin typeface="Calibri" charset="0"/>
              </a:rPr>
              <a:t> </a:t>
            </a:r>
            <a:r>
              <a:rPr lang="it-IT" altLang="ja-JP" sz="1800" dirty="0" err="1">
                <a:latin typeface="Calibri" charset="0"/>
              </a:rPr>
              <a:t>dell</a:t>
            </a:r>
            <a:r>
              <a:rPr lang="ja-JP" altLang="it-IT" sz="1800" dirty="0">
                <a:latin typeface="Calibri" charset="0"/>
              </a:rPr>
              <a:t>’</a:t>
            </a:r>
            <a:r>
              <a:rPr lang="it-IT" altLang="ja-JP" sz="1800" dirty="0">
                <a:latin typeface="Calibri" charset="0"/>
              </a:rPr>
              <a:t>Università – difficoltà di comunicazione/interazione</a:t>
            </a:r>
          </a:p>
          <a:p>
            <a:pPr marL="268288" lvl="1" indent="-184150"/>
            <a:r>
              <a:rPr lang="it-IT" sz="1800" dirty="0">
                <a:latin typeface="Calibri" charset="0"/>
              </a:rPr>
              <a:t>Carenza di poli di ricerca specializzati, punti di riferimento unici per determinate aree tematiche (per es. insonorizzazione) </a:t>
            </a:r>
          </a:p>
          <a:p>
            <a:r>
              <a:rPr lang="it-IT" sz="2300" dirty="0">
                <a:latin typeface="Futura XBlkCn BT" charset="0"/>
              </a:rPr>
              <a:t>Carenze istituzionali nel supporto </a:t>
            </a:r>
            <a:r>
              <a:rPr lang="it-IT" sz="2300" dirty="0" err="1">
                <a:latin typeface="Futura XBlkCn BT" charset="0"/>
              </a:rPr>
              <a:t>all</a:t>
            </a:r>
            <a:r>
              <a:rPr lang="ja-JP" altLang="it-IT" sz="2300" dirty="0">
                <a:latin typeface="Futura XBlkCn BT" charset="0"/>
              </a:rPr>
              <a:t>’</a:t>
            </a:r>
            <a:r>
              <a:rPr lang="it-IT" altLang="ja-JP" sz="2300" dirty="0">
                <a:latin typeface="Futura XBlkCn BT" charset="0"/>
              </a:rPr>
              <a:t>internazionalizzazione</a:t>
            </a:r>
          </a:p>
          <a:p>
            <a:pPr marL="268288" lvl="1" indent="-184150"/>
            <a:r>
              <a:rPr lang="it-IT" sz="1800" dirty="0">
                <a:latin typeface="Calibri" charset="0"/>
              </a:rPr>
              <a:t>Rilevate criticità nel funzionamento delle strutture/uffici competenti nei paesi di destinazione dell’export, non ancora assimilabili a “uffici commerciali” del Sistema-Italia, al pari di quanto si osserva nel caso francese e tedesco. </a:t>
            </a:r>
          </a:p>
          <a:p>
            <a:pPr marL="268288" lvl="1" indent="-184150"/>
            <a:r>
              <a:rPr lang="it-IT" sz="1800" dirty="0">
                <a:latin typeface="Calibri" charset="0"/>
              </a:rPr>
              <a:t>In particolare, forte esigenza di rafforzare le conoscenze specifiche del personale in merito ai prodotti italiani (In tal senso il modello francese è ritenuto esemplare)</a:t>
            </a:r>
          </a:p>
          <a:p>
            <a:pPr>
              <a:buFont typeface="Wingdings 2" charset="0"/>
              <a:buNone/>
            </a:pPr>
            <a:endParaRPr lang="it-IT" sz="2000" dirty="0">
              <a:latin typeface="Calibri" charset="0"/>
            </a:endParaRPr>
          </a:p>
          <a:p>
            <a:endParaRPr lang="it-IT" sz="2000" dirty="0">
              <a:latin typeface="Calibri" charset="0"/>
            </a:endParaRPr>
          </a:p>
          <a:p>
            <a:endParaRPr lang="it-IT" sz="2300" dirty="0">
              <a:latin typeface="Calibri" charset="0"/>
            </a:endParaRPr>
          </a:p>
          <a:p>
            <a:endParaRPr lang="it-IT" sz="2300" dirty="0">
              <a:latin typeface="Calibri" charset="0"/>
            </a:endParaRPr>
          </a:p>
          <a:p>
            <a:endParaRPr lang="it-IT" sz="2300" dirty="0">
              <a:latin typeface="Calibri" charset="0"/>
            </a:endParaRPr>
          </a:p>
        </p:txBody>
      </p:sp>
      <p:sp>
        <p:nvSpPr>
          <p:cNvPr id="46082" name="Titolo 2"/>
          <p:cNvSpPr>
            <a:spLocks noGrp="1"/>
          </p:cNvSpPr>
          <p:nvPr>
            <p:ph type="title"/>
          </p:nvPr>
        </p:nvSpPr>
        <p:spPr bwMode="auto">
          <a:xfrm>
            <a:off x="250825" y="404813"/>
            <a:ext cx="8534400" cy="576262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it-IT" sz="2600" cap="none" dirty="0">
                <a:latin typeface="Calibri" charset="0"/>
              </a:rPr>
              <a:t>GLI ELEMENTI DI </a:t>
            </a:r>
            <a:r>
              <a:rPr lang="it-IT" sz="2600" cap="none" dirty="0" smtClean="0">
                <a:latin typeface="Calibri" charset="0"/>
              </a:rPr>
              <a:t>SISTEMA</a:t>
            </a:r>
            <a:endParaRPr lang="it-IT" sz="2600" cap="none" dirty="0">
              <a:latin typeface="Calibri" charset="0"/>
            </a:endParaRPr>
          </a:p>
        </p:txBody>
      </p:sp>
      <p:sp>
        <p:nvSpPr>
          <p:cNvPr id="46083" name="Segnaposto numero diapositiva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Futura XBlkCn BT" charset="0"/>
                <a:ea typeface="ＭＳ Ｐゴシック" charset="0"/>
              </a:defRPr>
            </a:lvl9pPr>
          </a:lstStyle>
          <a:p>
            <a:fld id="{C83A219A-2C3C-574E-B8B0-8BF42A52FA96}" type="slidenum">
              <a:rPr lang="it-IT" sz="1600">
                <a:solidFill>
                  <a:schemeClr val="bg1"/>
                </a:solidFill>
                <a:latin typeface="Calibri" charset="0"/>
              </a:rPr>
              <a:pPr/>
              <a:t>31</a:t>
            </a:fld>
            <a:endParaRPr lang="it-IT" sz="1600">
              <a:solidFill>
                <a:schemeClr val="bg1"/>
              </a:solidFill>
              <a:latin typeface="Calibri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Città">
  <a:themeElements>
    <a:clrScheme name="Solstiz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ittà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6163</TotalTime>
  <Words>2865</Words>
  <Application>Microsoft Macintosh PowerPoint</Application>
  <PresentationFormat>Presentazione su schermo (4:3)</PresentationFormat>
  <Paragraphs>246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31</vt:i4>
      </vt:variant>
    </vt:vector>
  </HeadingPairs>
  <TitlesOfParts>
    <vt:vector size="32" baseType="lpstr">
      <vt:lpstr>Città</vt:lpstr>
      <vt:lpstr>Presentazione di PowerPoint</vt:lpstr>
      <vt:lpstr>OBIETTIVI E CARATTERISTICHE DELLO STUDIO </vt:lpstr>
      <vt:lpstr>CARATTERISTICHE STRUTTURALI E PERFORMANCE ECONOMICA </vt:lpstr>
      <vt:lpstr>CARATTERISTICHE STRUTTURALI E PERFORMANCE ECONOMICA </vt:lpstr>
      <vt:lpstr>CARATTERISTICHE STRUTTURALI E PERFORMANCE ECONOMICA </vt:lpstr>
      <vt:lpstr>CARATTERISTICHE STRUTTURALI E PERFORMANCE ECONOMICA </vt:lpstr>
      <vt:lpstr>CARATTERISTICHE STRUTTURALI E PERFORMANCE ECONOMICA </vt:lpstr>
      <vt:lpstr>CARATTERISTICHE STRUTTURALI E PERFORMANCE ECONOMICA – CONFRONTI INTERNAZIONALI </vt:lpstr>
      <vt:lpstr>CARATTERISTICHE STRUTTURALI E PERFORMANCE ECONOMICA – CONFRONTI INTERNAZIONALI </vt:lpstr>
      <vt:lpstr>CARATTERISTICHE STRUTTURALI E PERFORMANCE ECONOMICA – CONFRONTI INTERNAZIONALI </vt:lpstr>
      <vt:lpstr>LA PERFORMANCE SUI MERCATI INTERNAZIONALI</vt:lpstr>
      <vt:lpstr>LA PERFORMANCE SUI MERCATI INTERNAZIONALI</vt:lpstr>
      <vt:lpstr>LA PERFORMANCE SUI MERCATI INTERNAZIONALI</vt:lpstr>
      <vt:lpstr>LA FILIERA DEL MATERIALE ROTABILE: LE IMPRESE</vt:lpstr>
      <vt:lpstr>Presentazione di PowerPoint</vt:lpstr>
      <vt:lpstr>LA FILIERA DEL MATERIALE ROTABILE: LE IMPRESE</vt:lpstr>
      <vt:lpstr>LA FILIERA DEL MATERIALE ROTABILE: IL MERCATO INTERNO</vt:lpstr>
      <vt:lpstr>LA FILIERA DEL MATERIALE ROTABILE: IL MERCATO INTERNO</vt:lpstr>
      <vt:lpstr>MATERIALE ROTABILE (FERROVIARIO E FERROTRANVIARIO). ORDINATO NEL MERCATO ITALIANO</vt:lpstr>
      <vt:lpstr>LA FILIERA DEL MATERIALE ROTABILE: IL MERCATO INTERNO (2)</vt:lpstr>
      <vt:lpstr>LA FILIERA DEL MATERIALE ROTABILE: COMPETITIVITA’ E MERCATO GLOBALE</vt:lpstr>
      <vt:lpstr>LA FILIERA DEL MATERIALE ROTABILE: COMPETITIVITA’ E MERCATO GLOBALE</vt:lpstr>
      <vt:lpstr>LA FILIERA DEL SEGNALAMENTO: LE IMPRESE</vt:lpstr>
      <vt:lpstr>Presentazione di PowerPoint</vt:lpstr>
      <vt:lpstr>LA FILIERA DEL SEGNALAMENTO: IL MERCATO INTERNO</vt:lpstr>
      <vt:lpstr>    IMPIANTI DI SEGNALAMENTO E DI ELETTRIFICAZIONE. ORDINATO RFI</vt:lpstr>
      <vt:lpstr>LE IMPRESE DELLA FILIERA DEL SEGNALAMENTO: COMPETITIVITA’ E MERCATO GLOBALE</vt:lpstr>
      <vt:lpstr>LA FILIERA DELL’ELETTRIFICAZIONE: LE IMPRESE</vt:lpstr>
      <vt:lpstr>LA FILIERA DELL’ELETTRIFICAZIONE: IL MERCATO </vt:lpstr>
      <vt:lpstr>ELEMENTI DI SISTEMA</vt:lpstr>
      <vt:lpstr>GLI ELEMENTI DI SISTEMA</vt:lpstr>
    </vt:vector>
  </TitlesOfParts>
  <Company>Università Luigi Bocconi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Nome della presentazione su due righe</dc:title>
  <dc:creator>Universita' Luigi Bocconi</dc:creator>
  <cp:lastModifiedBy>dario musolino</cp:lastModifiedBy>
  <cp:revision>459</cp:revision>
  <dcterms:created xsi:type="dcterms:W3CDTF">2005-01-12T15:49:09Z</dcterms:created>
  <dcterms:modified xsi:type="dcterms:W3CDTF">2011-09-08T17:52:32Z</dcterms:modified>
</cp:coreProperties>
</file>